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84" r:id="rId2"/>
    <p:sldId id="291" r:id="rId3"/>
    <p:sldId id="292" r:id="rId4"/>
    <p:sldId id="287" r:id="rId5"/>
    <p:sldId id="293" r:id="rId6"/>
    <p:sldId id="294" r:id="rId7"/>
    <p:sldId id="298" r:id="rId8"/>
    <p:sldId id="297" r:id="rId9"/>
    <p:sldId id="299" r:id="rId10"/>
    <p:sldId id="283" r:id="rId11"/>
    <p:sldId id="29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76"/>
  </p:normalViewPr>
  <p:slideViewPr>
    <p:cSldViewPr snapToGrid="0" showGuides="1">
      <p:cViewPr varScale="1">
        <p:scale>
          <a:sx n="116" d="100"/>
          <a:sy n="116" d="100"/>
        </p:scale>
        <p:origin x="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8FA32-3A19-49E7-B2AA-37858043DF71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9D2946C-A50B-4ECC-A9DD-4597483C3557}">
      <dgm:prSet/>
      <dgm:spPr/>
      <dgm:t>
        <a:bodyPr/>
        <a:lstStyle/>
        <a:p>
          <a:r>
            <a:rPr lang="en-AU" b="1" i="0" u="none" dirty="0"/>
            <a:t>Seamless Implementation:</a:t>
          </a:r>
          <a:r>
            <a:rPr lang="en-AU" b="0" i="0" u="none" dirty="0"/>
            <a:t> </a:t>
          </a:r>
        </a:p>
        <a:p>
          <a:r>
            <a:rPr lang="en-AU" b="0" i="0" u="none" dirty="0"/>
            <a:t>Our consultancy services guide healthcare organisations in implementing innovative digital health solutions that meet the highest quality and patient safety standards</a:t>
          </a:r>
          <a:r>
            <a:rPr lang="en-US" dirty="0"/>
            <a:t>.</a:t>
          </a:r>
        </a:p>
      </dgm:t>
    </dgm:pt>
    <dgm:pt modelId="{AC53D108-9C68-4A4F-9DFD-8BB9D3868392}" type="parTrans" cxnId="{03B77FD0-F4AB-4276-A139-762D2C6F8926}">
      <dgm:prSet/>
      <dgm:spPr/>
      <dgm:t>
        <a:bodyPr/>
        <a:lstStyle/>
        <a:p>
          <a:endParaRPr lang="en-US"/>
        </a:p>
      </dgm:t>
    </dgm:pt>
    <dgm:pt modelId="{88A3503F-AE60-4EBF-BFE3-43C627D1B478}" type="sibTrans" cxnId="{03B77FD0-F4AB-4276-A139-762D2C6F8926}">
      <dgm:prSet/>
      <dgm:spPr/>
      <dgm:t>
        <a:bodyPr/>
        <a:lstStyle/>
        <a:p>
          <a:endParaRPr lang="en-US"/>
        </a:p>
      </dgm:t>
    </dgm:pt>
    <dgm:pt modelId="{8CF37EA6-6E9F-4EAC-8519-4B11C5275B1B}">
      <dgm:prSet/>
      <dgm:spPr/>
      <dgm:t>
        <a:bodyPr/>
        <a:lstStyle/>
        <a:p>
          <a:r>
            <a:rPr lang="en-AU" b="1" i="0" u="none" dirty="0"/>
            <a:t>Maximized Care:</a:t>
          </a:r>
          <a:r>
            <a:rPr lang="en-AU" b="0" i="0" u="none" dirty="0"/>
            <a:t> JR Analytics empowers healthcare providers to make the most of technological advancements, ultimately leading to a higher overall quality of care delivered</a:t>
          </a:r>
          <a:endParaRPr lang="en-US" dirty="0"/>
        </a:p>
      </dgm:t>
    </dgm:pt>
    <dgm:pt modelId="{0B9B3A1F-3385-4585-8124-15FDCFFC21AC}" type="parTrans" cxnId="{E8711569-BA1A-413F-9EE8-E5DDDEACF343}">
      <dgm:prSet/>
      <dgm:spPr/>
      <dgm:t>
        <a:bodyPr/>
        <a:lstStyle/>
        <a:p>
          <a:endParaRPr lang="en-US"/>
        </a:p>
      </dgm:t>
    </dgm:pt>
    <dgm:pt modelId="{04E70AFA-E652-4C93-81A4-6BFA4204935A}" type="sibTrans" cxnId="{E8711569-BA1A-413F-9EE8-E5DDDEACF343}">
      <dgm:prSet/>
      <dgm:spPr/>
      <dgm:t>
        <a:bodyPr/>
        <a:lstStyle/>
        <a:p>
          <a:endParaRPr lang="en-US"/>
        </a:p>
      </dgm:t>
    </dgm:pt>
    <dgm:pt modelId="{2BA914EF-A9C2-466A-B661-B5D553A0BE5D}">
      <dgm:prSet/>
      <dgm:spPr/>
      <dgm:t>
        <a:bodyPr/>
        <a:lstStyle/>
        <a:p>
          <a:r>
            <a:rPr lang="en-AU" b="1" i="0" u="none" dirty="0"/>
            <a:t>Bridging the Gap:</a:t>
          </a:r>
          <a:r>
            <a:rPr lang="en-AU" b="0" i="0" u="none" dirty="0"/>
            <a:t> </a:t>
          </a:r>
        </a:p>
        <a:p>
          <a:r>
            <a:rPr lang="en-AU" b="0" i="0" u="none" dirty="0"/>
            <a:t>JR Analytics bridges the communication gap between clinicians and digital teams, ensuring healthcare providers leverage technology effectively while prioritising patient care.</a:t>
          </a:r>
          <a:endParaRPr lang="en-US" dirty="0"/>
        </a:p>
      </dgm:t>
    </dgm:pt>
    <dgm:pt modelId="{E5768A57-0B7A-4D61-8731-88F63DDBF262}" type="parTrans" cxnId="{CBFB1454-A09F-47BF-9AEF-C7C1B3950FD4}">
      <dgm:prSet/>
      <dgm:spPr/>
      <dgm:t>
        <a:bodyPr/>
        <a:lstStyle/>
        <a:p>
          <a:endParaRPr lang="en-US"/>
        </a:p>
      </dgm:t>
    </dgm:pt>
    <dgm:pt modelId="{004C2C3C-4702-4352-B4E4-1A90BA67E2D3}" type="sibTrans" cxnId="{CBFB1454-A09F-47BF-9AEF-C7C1B3950FD4}">
      <dgm:prSet/>
      <dgm:spPr/>
      <dgm:t>
        <a:bodyPr/>
        <a:lstStyle/>
        <a:p>
          <a:endParaRPr lang="en-US"/>
        </a:p>
      </dgm:t>
    </dgm:pt>
    <dgm:pt modelId="{6B8F7311-13EB-9C42-B8FD-8CDC430E1CD0}" type="pres">
      <dgm:prSet presAssocID="{2C08FA32-3A19-49E7-B2AA-37858043DF71}" presName="outerComposite" presStyleCnt="0">
        <dgm:presLayoutVars>
          <dgm:chMax val="5"/>
          <dgm:dir/>
          <dgm:resizeHandles val="exact"/>
        </dgm:presLayoutVars>
      </dgm:prSet>
      <dgm:spPr/>
    </dgm:pt>
    <dgm:pt modelId="{9EAA615F-8F20-9C48-8167-8504C282B503}" type="pres">
      <dgm:prSet presAssocID="{2C08FA32-3A19-49E7-B2AA-37858043DF71}" presName="dummyMaxCanvas" presStyleCnt="0">
        <dgm:presLayoutVars/>
      </dgm:prSet>
      <dgm:spPr/>
    </dgm:pt>
    <dgm:pt modelId="{54812497-EBF6-B54B-8E01-3F7F6D93AF8F}" type="pres">
      <dgm:prSet presAssocID="{2C08FA32-3A19-49E7-B2AA-37858043DF71}" presName="ThreeNodes_1" presStyleLbl="node1" presStyleIdx="0" presStyleCnt="3">
        <dgm:presLayoutVars>
          <dgm:bulletEnabled val="1"/>
        </dgm:presLayoutVars>
      </dgm:prSet>
      <dgm:spPr/>
    </dgm:pt>
    <dgm:pt modelId="{AB2B66D3-4043-3344-9746-C07A4715A495}" type="pres">
      <dgm:prSet presAssocID="{2C08FA32-3A19-49E7-B2AA-37858043DF71}" presName="ThreeNodes_2" presStyleLbl="node1" presStyleIdx="1" presStyleCnt="3">
        <dgm:presLayoutVars>
          <dgm:bulletEnabled val="1"/>
        </dgm:presLayoutVars>
      </dgm:prSet>
      <dgm:spPr/>
    </dgm:pt>
    <dgm:pt modelId="{9786757A-9536-004C-8057-684B2646B3D7}" type="pres">
      <dgm:prSet presAssocID="{2C08FA32-3A19-49E7-B2AA-37858043DF71}" presName="ThreeNodes_3" presStyleLbl="node1" presStyleIdx="2" presStyleCnt="3">
        <dgm:presLayoutVars>
          <dgm:bulletEnabled val="1"/>
        </dgm:presLayoutVars>
      </dgm:prSet>
      <dgm:spPr/>
    </dgm:pt>
    <dgm:pt modelId="{5B5A13BF-6EAF-3640-B64E-FC54A5BF7B56}" type="pres">
      <dgm:prSet presAssocID="{2C08FA32-3A19-49E7-B2AA-37858043DF71}" presName="ThreeConn_1-2" presStyleLbl="fgAccFollowNode1" presStyleIdx="0" presStyleCnt="2">
        <dgm:presLayoutVars>
          <dgm:bulletEnabled val="1"/>
        </dgm:presLayoutVars>
      </dgm:prSet>
      <dgm:spPr/>
    </dgm:pt>
    <dgm:pt modelId="{D191AD8D-2E75-C54D-AE80-3AB4F8ACC43E}" type="pres">
      <dgm:prSet presAssocID="{2C08FA32-3A19-49E7-B2AA-37858043DF71}" presName="ThreeConn_2-3" presStyleLbl="fgAccFollowNode1" presStyleIdx="1" presStyleCnt="2">
        <dgm:presLayoutVars>
          <dgm:bulletEnabled val="1"/>
        </dgm:presLayoutVars>
      </dgm:prSet>
      <dgm:spPr/>
    </dgm:pt>
    <dgm:pt modelId="{C45F714A-C048-DC4C-B36A-4E7D747A8FC1}" type="pres">
      <dgm:prSet presAssocID="{2C08FA32-3A19-49E7-B2AA-37858043DF71}" presName="ThreeNodes_1_text" presStyleLbl="node1" presStyleIdx="2" presStyleCnt="3">
        <dgm:presLayoutVars>
          <dgm:bulletEnabled val="1"/>
        </dgm:presLayoutVars>
      </dgm:prSet>
      <dgm:spPr/>
    </dgm:pt>
    <dgm:pt modelId="{F6500606-59DB-944C-A688-8D7D83074B94}" type="pres">
      <dgm:prSet presAssocID="{2C08FA32-3A19-49E7-B2AA-37858043DF71}" presName="ThreeNodes_2_text" presStyleLbl="node1" presStyleIdx="2" presStyleCnt="3">
        <dgm:presLayoutVars>
          <dgm:bulletEnabled val="1"/>
        </dgm:presLayoutVars>
      </dgm:prSet>
      <dgm:spPr/>
    </dgm:pt>
    <dgm:pt modelId="{3D5C722F-FAC9-F244-80C8-19F459D0C76C}" type="pres">
      <dgm:prSet presAssocID="{2C08FA32-3A19-49E7-B2AA-37858043DF7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682D905-915E-E748-B9BF-C70DD9277EE0}" type="presOf" srcId="{2BA914EF-A9C2-466A-B661-B5D553A0BE5D}" destId="{9786757A-9536-004C-8057-684B2646B3D7}" srcOrd="0" destOrd="0" presId="urn:microsoft.com/office/officeart/2005/8/layout/vProcess5"/>
    <dgm:cxn modelId="{AF739A20-5644-4842-B2F7-F8DA3940CAB9}" type="presOf" srcId="{88A3503F-AE60-4EBF-BFE3-43C627D1B478}" destId="{5B5A13BF-6EAF-3640-B64E-FC54A5BF7B56}" srcOrd="0" destOrd="0" presId="urn:microsoft.com/office/officeart/2005/8/layout/vProcess5"/>
    <dgm:cxn modelId="{28D3973B-D21F-8B44-9FFE-C187F7473AF7}" type="presOf" srcId="{59D2946C-A50B-4ECC-A9DD-4597483C3557}" destId="{54812497-EBF6-B54B-8E01-3F7F6D93AF8F}" srcOrd="0" destOrd="0" presId="urn:microsoft.com/office/officeart/2005/8/layout/vProcess5"/>
    <dgm:cxn modelId="{CBFB1454-A09F-47BF-9AEF-C7C1B3950FD4}" srcId="{2C08FA32-3A19-49E7-B2AA-37858043DF71}" destId="{2BA914EF-A9C2-466A-B661-B5D553A0BE5D}" srcOrd="2" destOrd="0" parTransId="{E5768A57-0B7A-4D61-8731-88F63DDBF262}" sibTransId="{004C2C3C-4702-4352-B4E4-1A90BA67E2D3}"/>
    <dgm:cxn modelId="{E8711569-BA1A-413F-9EE8-E5DDDEACF343}" srcId="{2C08FA32-3A19-49E7-B2AA-37858043DF71}" destId="{8CF37EA6-6E9F-4EAC-8519-4B11C5275B1B}" srcOrd="1" destOrd="0" parTransId="{0B9B3A1F-3385-4585-8124-15FDCFFC21AC}" sibTransId="{04E70AFA-E652-4C93-81A4-6BFA4204935A}"/>
    <dgm:cxn modelId="{8E5DAB6F-998B-0E41-A37A-EF45AEC302A0}" type="presOf" srcId="{59D2946C-A50B-4ECC-A9DD-4597483C3557}" destId="{C45F714A-C048-DC4C-B36A-4E7D747A8FC1}" srcOrd="1" destOrd="0" presId="urn:microsoft.com/office/officeart/2005/8/layout/vProcess5"/>
    <dgm:cxn modelId="{DF89CE85-339F-EA47-BDE7-3920A77F37F5}" type="presOf" srcId="{8CF37EA6-6E9F-4EAC-8519-4B11C5275B1B}" destId="{AB2B66D3-4043-3344-9746-C07A4715A495}" srcOrd="0" destOrd="0" presId="urn:microsoft.com/office/officeart/2005/8/layout/vProcess5"/>
    <dgm:cxn modelId="{6ACB4FA4-DB6A-D048-9C2F-7952A7B1D4FB}" type="presOf" srcId="{04E70AFA-E652-4C93-81A4-6BFA4204935A}" destId="{D191AD8D-2E75-C54D-AE80-3AB4F8ACC43E}" srcOrd="0" destOrd="0" presId="urn:microsoft.com/office/officeart/2005/8/layout/vProcess5"/>
    <dgm:cxn modelId="{03B77FD0-F4AB-4276-A139-762D2C6F8926}" srcId="{2C08FA32-3A19-49E7-B2AA-37858043DF71}" destId="{59D2946C-A50B-4ECC-A9DD-4597483C3557}" srcOrd="0" destOrd="0" parTransId="{AC53D108-9C68-4A4F-9DFD-8BB9D3868392}" sibTransId="{88A3503F-AE60-4EBF-BFE3-43C627D1B478}"/>
    <dgm:cxn modelId="{04A146D2-40FD-CE44-80BD-809B6CE29C71}" type="presOf" srcId="{2BA914EF-A9C2-466A-B661-B5D553A0BE5D}" destId="{3D5C722F-FAC9-F244-80C8-19F459D0C76C}" srcOrd="1" destOrd="0" presId="urn:microsoft.com/office/officeart/2005/8/layout/vProcess5"/>
    <dgm:cxn modelId="{3C0A3CDE-4FA9-7145-9EA7-8AB1872D3CDD}" type="presOf" srcId="{8CF37EA6-6E9F-4EAC-8519-4B11C5275B1B}" destId="{F6500606-59DB-944C-A688-8D7D83074B94}" srcOrd="1" destOrd="0" presId="urn:microsoft.com/office/officeart/2005/8/layout/vProcess5"/>
    <dgm:cxn modelId="{BA122FEF-AAAB-4B4D-82B6-9D9379536EA6}" type="presOf" srcId="{2C08FA32-3A19-49E7-B2AA-37858043DF71}" destId="{6B8F7311-13EB-9C42-B8FD-8CDC430E1CD0}" srcOrd="0" destOrd="0" presId="urn:microsoft.com/office/officeart/2005/8/layout/vProcess5"/>
    <dgm:cxn modelId="{5D626C07-8030-6045-B29B-23503901297C}" type="presParOf" srcId="{6B8F7311-13EB-9C42-B8FD-8CDC430E1CD0}" destId="{9EAA615F-8F20-9C48-8167-8504C282B503}" srcOrd="0" destOrd="0" presId="urn:microsoft.com/office/officeart/2005/8/layout/vProcess5"/>
    <dgm:cxn modelId="{80D7AF4C-0955-5C45-9BBB-9258B0F05E0B}" type="presParOf" srcId="{6B8F7311-13EB-9C42-B8FD-8CDC430E1CD0}" destId="{54812497-EBF6-B54B-8E01-3F7F6D93AF8F}" srcOrd="1" destOrd="0" presId="urn:microsoft.com/office/officeart/2005/8/layout/vProcess5"/>
    <dgm:cxn modelId="{D2B557E6-F2E3-C84E-9E51-2E2E8EB6C5FD}" type="presParOf" srcId="{6B8F7311-13EB-9C42-B8FD-8CDC430E1CD0}" destId="{AB2B66D3-4043-3344-9746-C07A4715A495}" srcOrd="2" destOrd="0" presId="urn:microsoft.com/office/officeart/2005/8/layout/vProcess5"/>
    <dgm:cxn modelId="{53487177-921D-7F41-B13B-9B91373FDC98}" type="presParOf" srcId="{6B8F7311-13EB-9C42-B8FD-8CDC430E1CD0}" destId="{9786757A-9536-004C-8057-684B2646B3D7}" srcOrd="3" destOrd="0" presId="urn:microsoft.com/office/officeart/2005/8/layout/vProcess5"/>
    <dgm:cxn modelId="{8C470E56-9B38-8342-BE48-AE6DA55F256E}" type="presParOf" srcId="{6B8F7311-13EB-9C42-B8FD-8CDC430E1CD0}" destId="{5B5A13BF-6EAF-3640-B64E-FC54A5BF7B56}" srcOrd="4" destOrd="0" presId="urn:microsoft.com/office/officeart/2005/8/layout/vProcess5"/>
    <dgm:cxn modelId="{A891CA3B-6E32-704B-9F6C-8DA79DD1C4B5}" type="presParOf" srcId="{6B8F7311-13EB-9C42-B8FD-8CDC430E1CD0}" destId="{D191AD8D-2E75-C54D-AE80-3AB4F8ACC43E}" srcOrd="5" destOrd="0" presId="urn:microsoft.com/office/officeart/2005/8/layout/vProcess5"/>
    <dgm:cxn modelId="{FC8ABB46-7E83-604D-BE1A-CD8E1CE774A2}" type="presParOf" srcId="{6B8F7311-13EB-9C42-B8FD-8CDC430E1CD0}" destId="{C45F714A-C048-DC4C-B36A-4E7D747A8FC1}" srcOrd="6" destOrd="0" presId="urn:microsoft.com/office/officeart/2005/8/layout/vProcess5"/>
    <dgm:cxn modelId="{8CD3135F-BA1E-8D48-87C2-35E9C925EEAC}" type="presParOf" srcId="{6B8F7311-13EB-9C42-B8FD-8CDC430E1CD0}" destId="{F6500606-59DB-944C-A688-8D7D83074B94}" srcOrd="7" destOrd="0" presId="urn:microsoft.com/office/officeart/2005/8/layout/vProcess5"/>
    <dgm:cxn modelId="{12E15552-C7BE-7143-ADEF-7E0D6C819930}" type="presParOf" srcId="{6B8F7311-13EB-9C42-B8FD-8CDC430E1CD0}" destId="{3D5C722F-FAC9-F244-80C8-19F459D0C76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08FA32-3A19-49E7-B2AA-37858043DF7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9D2946C-A50B-4ECC-A9DD-4597483C3557}">
      <dgm:prSet/>
      <dgm:spPr/>
      <dgm:t>
        <a:bodyPr/>
        <a:lstStyle/>
        <a:p>
          <a:r>
            <a:rPr lang="en-AU" b="0" i="0" u="none"/>
            <a:t>Hospitals Embrace Digital Solutions</a:t>
          </a:r>
        </a:p>
        <a:p>
          <a:r>
            <a:rPr lang="en-AU" b="0" i="0" u="none" cap="none"/>
            <a:t>Hospitals are increasingly recognizing the value of digital health solutions to improving operation efficiency, enhance patient care and reduce costs</a:t>
          </a:r>
          <a:endParaRPr lang="en-US" cap="none"/>
        </a:p>
      </dgm:t>
    </dgm:pt>
    <dgm:pt modelId="{AC53D108-9C68-4A4F-9DFD-8BB9D3868392}" type="parTrans" cxnId="{03B77FD0-F4AB-4276-A139-762D2C6F8926}">
      <dgm:prSet/>
      <dgm:spPr/>
      <dgm:t>
        <a:bodyPr/>
        <a:lstStyle/>
        <a:p>
          <a:endParaRPr lang="en-US"/>
        </a:p>
      </dgm:t>
    </dgm:pt>
    <dgm:pt modelId="{88A3503F-AE60-4EBF-BFE3-43C627D1B478}" type="sibTrans" cxnId="{03B77FD0-F4AB-4276-A139-762D2C6F8926}">
      <dgm:prSet/>
      <dgm:spPr/>
      <dgm:t>
        <a:bodyPr/>
        <a:lstStyle/>
        <a:p>
          <a:endParaRPr lang="en-US"/>
        </a:p>
      </dgm:t>
    </dgm:pt>
    <dgm:pt modelId="{8CF37EA6-6E9F-4EAC-8519-4B11C5275B1B}">
      <dgm:prSet/>
      <dgm:spPr/>
      <dgm:t>
        <a:bodyPr/>
        <a:lstStyle/>
        <a:p>
          <a:r>
            <a:rPr lang="en-AU" b="0" i="0" u="none"/>
            <a:t>Rising Demand for Medical Apps:</a:t>
          </a:r>
        </a:p>
        <a:p>
          <a:r>
            <a:rPr lang="en-AU" b="0" i="0" u="none" cap="none"/>
            <a:t>The demand for medical apps is surging as patients seek greater control over health, improve access to healthcare, personalised health information</a:t>
          </a:r>
          <a:endParaRPr lang="en-US" cap="none"/>
        </a:p>
      </dgm:t>
    </dgm:pt>
    <dgm:pt modelId="{0B9B3A1F-3385-4585-8124-15FDCFFC21AC}" type="parTrans" cxnId="{E8711569-BA1A-413F-9EE8-E5DDDEACF343}">
      <dgm:prSet/>
      <dgm:spPr/>
      <dgm:t>
        <a:bodyPr/>
        <a:lstStyle/>
        <a:p>
          <a:endParaRPr lang="en-US"/>
        </a:p>
      </dgm:t>
    </dgm:pt>
    <dgm:pt modelId="{04E70AFA-E652-4C93-81A4-6BFA4204935A}" type="sibTrans" cxnId="{E8711569-BA1A-413F-9EE8-E5DDDEACF343}">
      <dgm:prSet/>
      <dgm:spPr/>
      <dgm:t>
        <a:bodyPr/>
        <a:lstStyle/>
        <a:p>
          <a:endParaRPr lang="en-US"/>
        </a:p>
      </dgm:t>
    </dgm:pt>
    <dgm:pt modelId="{F16D554F-AD10-4365-8E2F-76C191591C7A}" type="pres">
      <dgm:prSet presAssocID="{2C08FA32-3A19-49E7-B2AA-37858043DF71}" presName="root" presStyleCnt="0">
        <dgm:presLayoutVars>
          <dgm:dir/>
          <dgm:resizeHandles val="exact"/>
        </dgm:presLayoutVars>
      </dgm:prSet>
      <dgm:spPr/>
    </dgm:pt>
    <dgm:pt modelId="{28E02DC1-1FB6-41D2-8CBF-7470C5925AAC}" type="pres">
      <dgm:prSet presAssocID="{59D2946C-A50B-4ECC-A9DD-4597483C3557}" presName="compNode" presStyleCnt="0"/>
      <dgm:spPr/>
    </dgm:pt>
    <dgm:pt modelId="{96CDBB11-BE53-4147-AEAC-9A40085EC205}" type="pres">
      <dgm:prSet presAssocID="{59D2946C-A50B-4ECC-A9DD-4597483C3557}" presName="bgRect" presStyleLbl="bgShp" presStyleIdx="0" presStyleCnt="2"/>
      <dgm:spPr/>
    </dgm:pt>
    <dgm:pt modelId="{D2A3EA51-924F-4AAF-85E7-2537B0C166B1}" type="pres">
      <dgm:prSet presAssocID="{59D2946C-A50B-4ECC-A9DD-4597483C355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D0C885DD-9905-4502-B955-B5DB1722D8D2}" type="pres">
      <dgm:prSet presAssocID="{59D2946C-A50B-4ECC-A9DD-4597483C3557}" presName="spaceRect" presStyleCnt="0"/>
      <dgm:spPr/>
    </dgm:pt>
    <dgm:pt modelId="{70ACD04A-39AB-4E2C-B990-0BCEC7133D82}" type="pres">
      <dgm:prSet presAssocID="{59D2946C-A50B-4ECC-A9DD-4597483C3557}" presName="parTx" presStyleLbl="revTx" presStyleIdx="0" presStyleCnt="2">
        <dgm:presLayoutVars>
          <dgm:chMax val="0"/>
          <dgm:chPref val="0"/>
        </dgm:presLayoutVars>
      </dgm:prSet>
      <dgm:spPr/>
    </dgm:pt>
    <dgm:pt modelId="{713FB5B6-0ACA-4D9B-BBE7-D8FD3CB9760D}" type="pres">
      <dgm:prSet presAssocID="{88A3503F-AE60-4EBF-BFE3-43C627D1B478}" presName="sibTrans" presStyleCnt="0"/>
      <dgm:spPr/>
    </dgm:pt>
    <dgm:pt modelId="{D3575189-FE20-4B72-B418-A9B52D53848E}" type="pres">
      <dgm:prSet presAssocID="{8CF37EA6-6E9F-4EAC-8519-4B11C5275B1B}" presName="compNode" presStyleCnt="0"/>
      <dgm:spPr/>
    </dgm:pt>
    <dgm:pt modelId="{DF12A46C-8DAF-4BD1-BD53-587B9BBB35C1}" type="pres">
      <dgm:prSet presAssocID="{8CF37EA6-6E9F-4EAC-8519-4B11C5275B1B}" presName="bgRect" presStyleLbl="bgShp" presStyleIdx="1" presStyleCnt="2"/>
      <dgm:spPr/>
    </dgm:pt>
    <dgm:pt modelId="{8F10BF22-9C6D-43DF-AA67-736F559ACA9F}" type="pres">
      <dgm:prSet presAssocID="{8CF37EA6-6E9F-4EAC-8519-4B11C5275B1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AAF22569-EBF9-4734-BF74-31EBD5A9158B}" type="pres">
      <dgm:prSet presAssocID="{8CF37EA6-6E9F-4EAC-8519-4B11C5275B1B}" presName="spaceRect" presStyleCnt="0"/>
      <dgm:spPr/>
    </dgm:pt>
    <dgm:pt modelId="{147479D9-6E45-40FF-842F-FE032D4C10D7}" type="pres">
      <dgm:prSet presAssocID="{8CF37EA6-6E9F-4EAC-8519-4B11C5275B1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A1CFD07-79FA-F144-9EF5-9BCC527C006D}" type="presOf" srcId="{2C08FA32-3A19-49E7-B2AA-37858043DF71}" destId="{F16D554F-AD10-4365-8E2F-76C191591C7A}" srcOrd="0" destOrd="0" presId="urn:microsoft.com/office/officeart/2018/2/layout/IconVerticalSolidList"/>
    <dgm:cxn modelId="{E8711569-BA1A-413F-9EE8-E5DDDEACF343}" srcId="{2C08FA32-3A19-49E7-B2AA-37858043DF71}" destId="{8CF37EA6-6E9F-4EAC-8519-4B11C5275B1B}" srcOrd="1" destOrd="0" parTransId="{0B9B3A1F-3385-4585-8124-15FDCFFC21AC}" sibTransId="{04E70AFA-E652-4C93-81A4-6BFA4204935A}"/>
    <dgm:cxn modelId="{8C01F7BE-9E82-A247-BDB5-BCAEA4ADBDD6}" type="presOf" srcId="{59D2946C-A50B-4ECC-A9DD-4597483C3557}" destId="{70ACD04A-39AB-4E2C-B990-0BCEC7133D82}" srcOrd="0" destOrd="0" presId="urn:microsoft.com/office/officeart/2018/2/layout/IconVerticalSolidList"/>
    <dgm:cxn modelId="{03B77FD0-F4AB-4276-A139-762D2C6F8926}" srcId="{2C08FA32-3A19-49E7-B2AA-37858043DF71}" destId="{59D2946C-A50B-4ECC-A9DD-4597483C3557}" srcOrd="0" destOrd="0" parTransId="{AC53D108-9C68-4A4F-9DFD-8BB9D3868392}" sibTransId="{88A3503F-AE60-4EBF-BFE3-43C627D1B478}"/>
    <dgm:cxn modelId="{5188BEF0-E640-7343-AE96-17C5750CBA09}" type="presOf" srcId="{8CF37EA6-6E9F-4EAC-8519-4B11C5275B1B}" destId="{147479D9-6E45-40FF-842F-FE032D4C10D7}" srcOrd="0" destOrd="0" presId="urn:microsoft.com/office/officeart/2018/2/layout/IconVerticalSolidList"/>
    <dgm:cxn modelId="{0844D8BC-5C37-3743-968C-0FFD95B017E5}" type="presParOf" srcId="{F16D554F-AD10-4365-8E2F-76C191591C7A}" destId="{28E02DC1-1FB6-41D2-8CBF-7470C5925AAC}" srcOrd="0" destOrd="0" presId="urn:microsoft.com/office/officeart/2018/2/layout/IconVerticalSolidList"/>
    <dgm:cxn modelId="{B1A8B234-C10E-BE44-99E9-ACD0491AAF7B}" type="presParOf" srcId="{28E02DC1-1FB6-41D2-8CBF-7470C5925AAC}" destId="{96CDBB11-BE53-4147-AEAC-9A40085EC205}" srcOrd="0" destOrd="0" presId="urn:microsoft.com/office/officeart/2018/2/layout/IconVerticalSolidList"/>
    <dgm:cxn modelId="{D004A90A-69A6-A444-9022-D281A88647D9}" type="presParOf" srcId="{28E02DC1-1FB6-41D2-8CBF-7470C5925AAC}" destId="{D2A3EA51-924F-4AAF-85E7-2537B0C166B1}" srcOrd="1" destOrd="0" presId="urn:microsoft.com/office/officeart/2018/2/layout/IconVerticalSolidList"/>
    <dgm:cxn modelId="{E1232A2B-82C1-024F-ADBA-0B1F2286CFFE}" type="presParOf" srcId="{28E02DC1-1FB6-41D2-8CBF-7470C5925AAC}" destId="{D0C885DD-9905-4502-B955-B5DB1722D8D2}" srcOrd="2" destOrd="0" presId="urn:microsoft.com/office/officeart/2018/2/layout/IconVerticalSolidList"/>
    <dgm:cxn modelId="{70D9F95D-26C3-BE4C-81F9-D46C82BD812C}" type="presParOf" srcId="{28E02DC1-1FB6-41D2-8CBF-7470C5925AAC}" destId="{70ACD04A-39AB-4E2C-B990-0BCEC7133D82}" srcOrd="3" destOrd="0" presId="urn:microsoft.com/office/officeart/2018/2/layout/IconVerticalSolidList"/>
    <dgm:cxn modelId="{8B835DB9-CDE7-5D42-8ED3-B375078B8609}" type="presParOf" srcId="{F16D554F-AD10-4365-8E2F-76C191591C7A}" destId="{713FB5B6-0ACA-4D9B-BBE7-D8FD3CB9760D}" srcOrd="1" destOrd="0" presId="urn:microsoft.com/office/officeart/2018/2/layout/IconVerticalSolidList"/>
    <dgm:cxn modelId="{E35EE083-A71F-054F-BA5F-BF72D1AA73A5}" type="presParOf" srcId="{F16D554F-AD10-4365-8E2F-76C191591C7A}" destId="{D3575189-FE20-4B72-B418-A9B52D53848E}" srcOrd="2" destOrd="0" presId="urn:microsoft.com/office/officeart/2018/2/layout/IconVerticalSolidList"/>
    <dgm:cxn modelId="{F2EC4738-217A-0A44-973D-18C5D16CDFE4}" type="presParOf" srcId="{D3575189-FE20-4B72-B418-A9B52D53848E}" destId="{DF12A46C-8DAF-4BD1-BD53-587B9BBB35C1}" srcOrd="0" destOrd="0" presId="urn:microsoft.com/office/officeart/2018/2/layout/IconVerticalSolidList"/>
    <dgm:cxn modelId="{64286DD6-D2E7-FB46-92C2-FCFFAC1D6C51}" type="presParOf" srcId="{D3575189-FE20-4B72-B418-A9B52D53848E}" destId="{8F10BF22-9C6D-43DF-AA67-736F559ACA9F}" srcOrd="1" destOrd="0" presId="urn:microsoft.com/office/officeart/2018/2/layout/IconVerticalSolidList"/>
    <dgm:cxn modelId="{62A916F4-EBEE-DB4F-A0F9-C1CE5192B125}" type="presParOf" srcId="{D3575189-FE20-4B72-B418-A9B52D53848E}" destId="{AAF22569-EBF9-4734-BF74-31EBD5A9158B}" srcOrd="2" destOrd="0" presId="urn:microsoft.com/office/officeart/2018/2/layout/IconVerticalSolidList"/>
    <dgm:cxn modelId="{5ACAFAB9-9201-874D-B640-2D96A01BA3C5}" type="presParOf" srcId="{D3575189-FE20-4B72-B418-A9B52D53848E}" destId="{147479D9-6E45-40FF-842F-FE032D4C10D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08FA32-3A19-49E7-B2AA-37858043DF7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59D2946C-A50B-4ECC-A9DD-4597483C3557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b="1" i="0" u="none" strike="noStrike" dirty="0">
              <a:effectLst/>
            </a:rPr>
            <a:t>Dr. </a:t>
          </a:r>
          <a:r>
            <a:rPr lang="en-AU" b="1" dirty="0"/>
            <a:t>Jadumani Singh</a:t>
          </a:r>
          <a:r>
            <a:rPr lang="en-AU" b="1" i="0" u="none" strike="noStrike" dirty="0">
              <a:effectLst/>
            </a:rPr>
            <a:t>, Director and Founder:</a:t>
          </a:r>
          <a:r>
            <a:rPr lang="en-AU" b="0" i="0" u="none" strike="noStrike" dirty="0">
              <a:effectLst/>
            </a:rPr>
            <a:t> A </a:t>
          </a:r>
          <a:r>
            <a:rPr lang="en-AU" dirty="0"/>
            <a:t>medical professional</a:t>
          </a:r>
          <a:r>
            <a:rPr lang="en-AU" b="0" i="0" u="none" strike="noStrike" dirty="0">
              <a:effectLst/>
            </a:rPr>
            <a:t> with 25 years of experience in </a:t>
          </a:r>
          <a:r>
            <a:rPr lang="en-AU" dirty="0"/>
            <a:t>critical care</a:t>
          </a:r>
          <a:r>
            <a:rPr lang="en-AU" b="0" i="0" u="none" strike="noStrike" dirty="0">
              <a:effectLst/>
            </a:rPr>
            <a:t>. Dr. Singh brings a deep understanding of clinical needs and translates them into innovative app functionalities</a:t>
          </a:r>
          <a:endParaRPr lang="en-US" cap="none" dirty="0"/>
        </a:p>
      </dgm:t>
    </dgm:pt>
    <dgm:pt modelId="{AC53D108-9C68-4A4F-9DFD-8BB9D3868392}" type="parTrans" cxnId="{03B77FD0-F4AB-4276-A139-762D2C6F8926}">
      <dgm:prSet/>
      <dgm:spPr/>
      <dgm:t>
        <a:bodyPr/>
        <a:lstStyle/>
        <a:p>
          <a:endParaRPr lang="en-US"/>
        </a:p>
      </dgm:t>
    </dgm:pt>
    <dgm:pt modelId="{88A3503F-AE60-4EBF-BFE3-43C627D1B478}" type="sibTrans" cxnId="{03B77FD0-F4AB-4276-A139-762D2C6F8926}">
      <dgm:prSet/>
      <dgm:spPr/>
      <dgm:t>
        <a:bodyPr/>
        <a:lstStyle/>
        <a:p>
          <a:endParaRPr lang="en-US"/>
        </a:p>
      </dgm:t>
    </dgm:pt>
    <dgm:pt modelId="{8CF37EA6-6E9F-4EAC-8519-4B11C5275B1B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b="0" i="0" u="sng" strike="noStrike">
              <a:effectLst/>
            </a:rPr>
            <a:t>Miotweb Technologies Pty Ltd</a:t>
          </a:r>
          <a:r>
            <a:rPr lang="en-AU" b="1" i="0" u="none" strike="noStrike">
              <a:effectLst/>
            </a:rPr>
            <a:t>, IT Team:</a:t>
          </a:r>
          <a:r>
            <a:rPr lang="en-AU" b="0" i="0" u="none" strike="noStrike">
              <a:effectLst/>
            </a:rPr>
            <a:t>  </a:t>
          </a:r>
          <a:r>
            <a:rPr lang="en-AU" b="0" i="0" u="none"/>
            <a:t>A seasoned software company with a proven track record of building secure and user-friendly healthcare applications. Their expertise ensures our apps are both functional and delightful to use.</a:t>
          </a:r>
          <a:endParaRPr lang="en-US" cap="none"/>
        </a:p>
      </dgm:t>
    </dgm:pt>
    <dgm:pt modelId="{0B9B3A1F-3385-4585-8124-15FDCFFC21AC}" type="parTrans" cxnId="{E8711569-BA1A-413F-9EE8-E5DDDEACF343}">
      <dgm:prSet/>
      <dgm:spPr/>
      <dgm:t>
        <a:bodyPr/>
        <a:lstStyle/>
        <a:p>
          <a:endParaRPr lang="en-US"/>
        </a:p>
      </dgm:t>
    </dgm:pt>
    <dgm:pt modelId="{04E70AFA-E652-4C93-81A4-6BFA4204935A}" type="sibTrans" cxnId="{E8711569-BA1A-413F-9EE8-E5DDDEACF343}">
      <dgm:prSet/>
      <dgm:spPr/>
      <dgm:t>
        <a:bodyPr/>
        <a:lstStyle/>
        <a:p>
          <a:endParaRPr lang="en-US"/>
        </a:p>
      </dgm:t>
    </dgm:pt>
    <dgm:pt modelId="{F16D554F-AD10-4365-8E2F-76C191591C7A}" type="pres">
      <dgm:prSet presAssocID="{2C08FA32-3A19-49E7-B2AA-37858043DF71}" presName="root" presStyleCnt="0">
        <dgm:presLayoutVars>
          <dgm:dir/>
          <dgm:resizeHandles val="exact"/>
        </dgm:presLayoutVars>
      </dgm:prSet>
      <dgm:spPr/>
    </dgm:pt>
    <dgm:pt modelId="{28E02DC1-1FB6-41D2-8CBF-7470C5925AAC}" type="pres">
      <dgm:prSet presAssocID="{59D2946C-A50B-4ECC-A9DD-4597483C3557}" presName="compNode" presStyleCnt="0"/>
      <dgm:spPr/>
    </dgm:pt>
    <dgm:pt modelId="{96CDBB11-BE53-4147-AEAC-9A40085EC205}" type="pres">
      <dgm:prSet presAssocID="{59D2946C-A50B-4ECC-A9DD-4597483C3557}" presName="bgRect" presStyleLbl="bgShp" presStyleIdx="0" presStyleCnt="2"/>
      <dgm:spPr/>
    </dgm:pt>
    <dgm:pt modelId="{D2A3EA51-924F-4AAF-85E7-2537B0C166B1}" type="pres">
      <dgm:prSet presAssocID="{59D2946C-A50B-4ECC-A9DD-4597483C3557}" presName="iconRect" presStyleLbl="nod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D0C885DD-9905-4502-B955-B5DB1722D8D2}" type="pres">
      <dgm:prSet presAssocID="{59D2946C-A50B-4ECC-A9DD-4597483C3557}" presName="spaceRect" presStyleCnt="0"/>
      <dgm:spPr/>
    </dgm:pt>
    <dgm:pt modelId="{70ACD04A-39AB-4E2C-B990-0BCEC7133D82}" type="pres">
      <dgm:prSet presAssocID="{59D2946C-A50B-4ECC-A9DD-4597483C3557}" presName="parTx" presStyleLbl="revTx" presStyleIdx="0" presStyleCnt="2">
        <dgm:presLayoutVars>
          <dgm:chMax val="0"/>
          <dgm:chPref val="0"/>
        </dgm:presLayoutVars>
      </dgm:prSet>
      <dgm:spPr/>
    </dgm:pt>
    <dgm:pt modelId="{713FB5B6-0ACA-4D9B-BBE7-D8FD3CB9760D}" type="pres">
      <dgm:prSet presAssocID="{88A3503F-AE60-4EBF-BFE3-43C627D1B478}" presName="sibTrans" presStyleCnt="0"/>
      <dgm:spPr/>
    </dgm:pt>
    <dgm:pt modelId="{D3575189-FE20-4B72-B418-A9B52D53848E}" type="pres">
      <dgm:prSet presAssocID="{8CF37EA6-6E9F-4EAC-8519-4B11C5275B1B}" presName="compNode" presStyleCnt="0"/>
      <dgm:spPr/>
    </dgm:pt>
    <dgm:pt modelId="{DF12A46C-8DAF-4BD1-BD53-587B9BBB35C1}" type="pres">
      <dgm:prSet presAssocID="{8CF37EA6-6E9F-4EAC-8519-4B11C5275B1B}" presName="bgRect" presStyleLbl="bgShp" presStyleIdx="1" presStyleCnt="2"/>
      <dgm:spPr/>
    </dgm:pt>
    <dgm:pt modelId="{8F10BF22-9C6D-43DF-AA67-736F559ACA9F}" type="pres">
      <dgm:prSet presAssocID="{8CF37EA6-6E9F-4EAC-8519-4B11C5275B1B}" presName="iconRect" presStyleLbl="node1" presStyleIdx="1" presStyleCnt="2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AF22569-EBF9-4734-BF74-31EBD5A9158B}" type="pres">
      <dgm:prSet presAssocID="{8CF37EA6-6E9F-4EAC-8519-4B11C5275B1B}" presName="spaceRect" presStyleCnt="0"/>
      <dgm:spPr/>
    </dgm:pt>
    <dgm:pt modelId="{147479D9-6E45-40FF-842F-FE032D4C10D7}" type="pres">
      <dgm:prSet presAssocID="{8CF37EA6-6E9F-4EAC-8519-4B11C5275B1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E659AB1C-1A75-2549-BD53-B9616FB12A23}" type="presOf" srcId="{2C08FA32-3A19-49E7-B2AA-37858043DF71}" destId="{F16D554F-AD10-4365-8E2F-76C191591C7A}" srcOrd="0" destOrd="0" presId="urn:microsoft.com/office/officeart/2018/2/layout/IconVerticalSolidList"/>
    <dgm:cxn modelId="{77850F2A-3327-764A-9804-BA92CF32A54D}" type="presOf" srcId="{8CF37EA6-6E9F-4EAC-8519-4B11C5275B1B}" destId="{147479D9-6E45-40FF-842F-FE032D4C10D7}" srcOrd="0" destOrd="0" presId="urn:microsoft.com/office/officeart/2018/2/layout/IconVerticalSolidList"/>
    <dgm:cxn modelId="{AF96813A-D515-2A42-84D9-B667BB13A95A}" type="presOf" srcId="{59D2946C-A50B-4ECC-A9DD-4597483C3557}" destId="{70ACD04A-39AB-4E2C-B990-0BCEC7133D82}" srcOrd="0" destOrd="0" presId="urn:microsoft.com/office/officeart/2018/2/layout/IconVerticalSolidList"/>
    <dgm:cxn modelId="{E8711569-BA1A-413F-9EE8-E5DDDEACF343}" srcId="{2C08FA32-3A19-49E7-B2AA-37858043DF71}" destId="{8CF37EA6-6E9F-4EAC-8519-4B11C5275B1B}" srcOrd="1" destOrd="0" parTransId="{0B9B3A1F-3385-4585-8124-15FDCFFC21AC}" sibTransId="{04E70AFA-E652-4C93-81A4-6BFA4204935A}"/>
    <dgm:cxn modelId="{03B77FD0-F4AB-4276-A139-762D2C6F8926}" srcId="{2C08FA32-3A19-49E7-B2AA-37858043DF71}" destId="{59D2946C-A50B-4ECC-A9DD-4597483C3557}" srcOrd="0" destOrd="0" parTransId="{AC53D108-9C68-4A4F-9DFD-8BB9D3868392}" sibTransId="{88A3503F-AE60-4EBF-BFE3-43C627D1B478}"/>
    <dgm:cxn modelId="{5907BE2A-A802-A847-A159-E38791C19DE3}" type="presParOf" srcId="{F16D554F-AD10-4365-8E2F-76C191591C7A}" destId="{28E02DC1-1FB6-41D2-8CBF-7470C5925AAC}" srcOrd="0" destOrd="0" presId="urn:microsoft.com/office/officeart/2018/2/layout/IconVerticalSolidList"/>
    <dgm:cxn modelId="{558B229C-644F-6E4E-9227-3E84D3A68BB1}" type="presParOf" srcId="{28E02DC1-1FB6-41D2-8CBF-7470C5925AAC}" destId="{96CDBB11-BE53-4147-AEAC-9A40085EC205}" srcOrd="0" destOrd="0" presId="urn:microsoft.com/office/officeart/2018/2/layout/IconVerticalSolidList"/>
    <dgm:cxn modelId="{4F9F3629-2D12-7D4E-BDA1-34761FA1BC77}" type="presParOf" srcId="{28E02DC1-1FB6-41D2-8CBF-7470C5925AAC}" destId="{D2A3EA51-924F-4AAF-85E7-2537B0C166B1}" srcOrd="1" destOrd="0" presId="urn:microsoft.com/office/officeart/2018/2/layout/IconVerticalSolidList"/>
    <dgm:cxn modelId="{3F7F3AEA-AB65-AD49-AE89-3EBFBEF99F5B}" type="presParOf" srcId="{28E02DC1-1FB6-41D2-8CBF-7470C5925AAC}" destId="{D0C885DD-9905-4502-B955-B5DB1722D8D2}" srcOrd="2" destOrd="0" presId="urn:microsoft.com/office/officeart/2018/2/layout/IconVerticalSolidList"/>
    <dgm:cxn modelId="{E0ED4823-A2B3-094D-8D29-B3F62C91636A}" type="presParOf" srcId="{28E02DC1-1FB6-41D2-8CBF-7470C5925AAC}" destId="{70ACD04A-39AB-4E2C-B990-0BCEC7133D82}" srcOrd="3" destOrd="0" presId="urn:microsoft.com/office/officeart/2018/2/layout/IconVerticalSolidList"/>
    <dgm:cxn modelId="{91E7B4A3-9443-634B-9D92-0F6718D032DA}" type="presParOf" srcId="{F16D554F-AD10-4365-8E2F-76C191591C7A}" destId="{713FB5B6-0ACA-4D9B-BBE7-D8FD3CB9760D}" srcOrd="1" destOrd="0" presId="urn:microsoft.com/office/officeart/2018/2/layout/IconVerticalSolidList"/>
    <dgm:cxn modelId="{EACC3B63-67AA-CF48-93EE-13EA7121E4A0}" type="presParOf" srcId="{F16D554F-AD10-4365-8E2F-76C191591C7A}" destId="{D3575189-FE20-4B72-B418-A9B52D53848E}" srcOrd="2" destOrd="0" presId="urn:microsoft.com/office/officeart/2018/2/layout/IconVerticalSolidList"/>
    <dgm:cxn modelId="{37F7934A-65F3-3A42-B07F-CB78F10218E8}" type="presParOf" srcId="{D3575189-FE20-4B72-B418-A9B52D53848E}" destId="{DF12A46C-8DAF-4BD1-BD53-587B9BBB35C1}" srcOrd="0" destOrd="0" presId="urn:microsoft.com/office/officeart/2018/2/layout/IconVerticalSolidList"/>
    <dgm:cxn modelId="{7ACEA228-866B-CE40-8622-A21E244F1BEB}" type="presParOf" srcId="{D3575189-FE20-4B72-B418-A9B52D53848E}" destId="{8F10BF22-9C6D-43DF-AA67-736F559ACA9F}" srcOrd="1" destOrd="0" presId="urn:microsoft.com/office/officeart/2018/2/layout/IconVerticalSolidList"/>
    <dgm:cxn modelId="{98505681-8FD5-CE4A-98F9-3CB8EA88E28A}" type="presParOf" srcId="{D3575189-FE20-4B72-B418-A9B52D53848E}" destId="{AAF22569-EBF9-4734-BF74-31EBD5A9158B}" srcOrd="2" destOrd="0" presId="urn:microsoft.com/office/officeart/2018/2/layout/IconVerticalSolidList"/>
    <dgm:cxn modelId="{F8E09B01-F48F-324C-93BC-32221B982341}" type="presParOf" srcId="{D3575189-FE20-4B72-B418-A9B52D53848E}" destId="{147479D9-6E45-40FF-842F-FE032D4C10D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12497-EBF6-B54B-8E01-3F7F6D93AF8F}">
      <dsp:nvSpPr>
        <dsp:cNvPr id="0" name=""/>
        <dsp:cNvSpPr/>
      </dsp:nvSpPr>
      <dsp:spPr>
        <a:xfrm>
          <a:off x="0" y="0"/>
          <a:ext cx="8585345" cy="14934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1" i="0" u="none" kern="1200" dirty="0"/>
            <a:t>Seamless Implementation:</a:t>
          </a:r>
          <a:r>
            <a:rPr lang="en-AU" sz="1700" b="0" i="0" u="none" kern="1200" dirty="0"/>
            <a:t> 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0" i="0" u="none" kern="1200" dirty="0"/>
            <a:t>Our consultancy services guide healthcare organisations in implementing innovative digital health solutions that meet the highest quality and patient safety standards</a:t>
          </a:r>
          <a:r>
            <a:rPr lang="en-US" sz="1700" kern="1200" dirty="0"/>
            <a:t>.</a:t>
          </a:r>
        </a:p>
      </dsp:txBody>
      <dsp:txXfrm>
        <a:off x="43741" y="43741"/>
        <a:ext cx="6973811" cy="1405955"/>
      </dsp:txXfrm>
    </dsp:sp>
    <dsp:sp modelId="{AB2B66D3-4043-3344-9746-C07A4715A495}">
      <dsp:nvSpPr>
        <dsp:cNvPr id="0" name=""/>
        <dsp:cNvSpPr/>
      </dsp:nvSpPr>
      <dsp:spPr>
        <a:xfrm>
          <a:off x="757530" y="1742343"/>
          <a:ext cx="8585345" cy="1493437"/>
        </a:xfrm>
        <a:prstGeom prst="roundRect">
          <a:avLst>
            <a:gd name="adj" fmla="val 10000"/>
          </a:avLst>
        </a:prstGeom>
        <a:solidFill>
          <a:schemeClr val="accent5">
            <a:hueOff val="3118619"/>
            <a:satOff val="-2006"/>
            <a:lumOff val="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1" i="0" u="none" kern="1200" dirty="0"/>
            <a:t>Maximized Care:</a:t>
          </a:r>
          <a:r>
            <a:rPr lang="en-AU" sz="1700" b="0" i="0" u="none" kern="1200" dirty="0"/>
            <a:t> JR Analytics empowers healthcare providers to make the most of technological advancements, ultimately leading to a higher overall quality of care delivered</a:t>
          </a:r>
          <a:endParaRPr lang="en-US" sz="1700" kern="1200" dirty="0"/>
        </a:p>
      </dsp:txBody>
      <dsp:txXfrm>
        <a:off x="801271" y="1786084"/>
        <a:ext cx="6769599" cy="1405955"/>
      </dsp:txXfrm>
    </dsp:sp>
    <dsp:sp modelId="{9786757A-9536-004C-8057-684B2646B3D7}">
      <dsp:nvSpPr>
        <dsp:cNvPr id="0" name=""/>
        <dsp:cNvSpPr/>
      </dsp:nvSpPr>
      <dsp:spPr>
        <a:xfrm>
          <a:off x="1515061" y="3484686"/>
          <a:ext cx="8585345" cy="1493437"/>
        </a:xfrm>
        <a:prstGeom prst="roundRect">
          <a:avLst>
            <a:gd name="adj" fmla="val 10000"/>
          </a:avLst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1" i="0" u="none" kern="1200" dirty="0"/>
            <a:t>Bridging the Gap:</a:t>
          </a:r>
          <a:r>
            <a:rPr lang="en-AU" sz="1700" b="0" i="0" u="none" kern="1200" dirty="0"/>
            <a:t> 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0" i="0" u="none" kern="1200" dirty="0"/>
            <a:t>JR Analytics bridges the communication gap between clinicians and digital teams, ensuring healthcare providers leverage technology effectively while prioritising patient care.</a:t>
          </a:r>
          <a:endParaRPr lang="en-US" sz="1700" kern="1200" dirty="0"/>
        </a:p>
      </dsp:txBody>
      <dsp:txXfrm>
        <a:off x="1558802" y="3528427"/>
        <a:ext cx="6769599" cy="1405955"/>
      </dsp:txXfrm>
    </dsp:sp>
    <dsp:sp modelId="{5B5A13BF-6EAF-3640-B64E-FC54A5BF7B56}">
      <dsp:nvSpPr>
        <dsp:cNvPr id="0" name=""/>
        <dsp:cNvSpPr/>
      </dsp:nvSpPr>
      <dsp:spPr>
        <a:xfrm>
          <a:off x="7614611" y="1132523"/>
          <a:ext cx="970734" cy="97073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833026" y="1132523"/>
        <a:ext cx="533904" cy="730477"/>
      </dsp:txXfrm>
    </dsp:sp>
    <dsp:sp modelId="{D191AD8D-2E75-C54D-AE80-3AB4F8ACC43E}">
      <dsp:nvSpPr>
        <dsp:cNvPr id="0" name=""/>
        <dsp:cNvSpPr/>
      </dsp:nvSpPr>
      <dsp:spPr>
        <a:xfrm>
          <a:off x="8372142" y="2864910"/>
          <a:ext cx="970734" cy="97073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90557" y="2864910"/>
        <a:ext cx="533904" cy="730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DBB11-BE53-4147-AEAC-9A40085EC205}">
      <dsp:nvSpPr>
        <dsp:cNvPr id="0" name=""/>
        <dsp:cNvSpPr/>
      </dsp:nvSpPr>
      <dsp:spPr>
        <a:xfrm>
          <a:off x="0" y="747889"/>
          <a:ext cx="10298114" cy="13807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3EA51-924F-4AAF-85E7-2537B0C166B1}">
      <dsp:nvSpPr>
        <dsp:cNvPr id="0" name=""/>
        <dsp:cNvSpPr/>
      </dsp:nvSpPr>
      <dsp:spPr>
        <a:xfrm>
          <a:off x="417667" y="1058550"/>
          <a:ext cx="759395" cy="7593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CD04A-39AB-4E2C-B990-0BCEC7133D82}">
      <dsp:nvSpPr>
        <dsp:cNvPr id="0" name=""/>
        <dsp:cNvSpPr/>
      </dsp:nvSpPr>
      <dsp:spPr>
        <a:xfrm>
          <a:off x="1594729" y="747889"/>
          <a:ext cx="8703384" cy="1380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126" tIns="146126" rIns="146126" bIns="1461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0" i="0" u="none" kern="1200"/>
            <a:t>Hospitals Embrace Digital Solutions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0" i="0" u="none" kern="1200" cap="none"/>
            <a:t>Hospitals are increasingly recognizing the value of digital health solutions to improving operation efficiency, enhance patient care and reduce costs</a:t>
          </a:r>
          <a:endParaRPr lang="en-US" sz="1800" kern="1200" cap="none"/>
        </a:p>
      </dsp:txBody>
      <dsp:txXfrm>
        <a:off x="1594729" y="747889"/>
        <a:ext cx="8703384" cy="1380718"/>
      </dsp:txXfrm>
    </dsp:sp>
    <dsp:sp modelId="{DF12A46C-8DAF-4BD1-BD53-587B9BBB35C1}">
      <dsp:nvSpPr>
        <dsp:cNvPr id="0" name=""/>
        <dsp:cNvSpPr/>
      </dsp:nvSpPr>
      <dsp:spPr>
        <a:xfrm>
          <a:off x="0" y="2473786"/>
          <a:ext cx="10298114" cy="13807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10BF22-9C6D-43DF-AA67-736F559ACA9F}">
      <dsp:nvSpPr>
        <dsp:cNvPr id="0" name=""/>
        <dsp:cNvSpPr/>
      </dsp:nvSpPr>
      <dsp:spPr>
        <a:xfrm>
          <a:off x="417667" y="2784448"/>
          <a:ext cx="759395" cy="7593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479D9-6E45-40FF-842F-FE032D4C10D7}">
      <dsp:nvSpPr>
        <dsp:cNvPr id="0" name=""/>
        <dsp:cNvSpPr/>
      </dsp:nvSpPr>
      <dsp:spPr>
        <a:xfrm>
          <a:off x="1594729" y="2473786"/>
          <a:ext cx="8703384" cy="1380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126" tIns="146126" rIns="146126" bIns="1461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0" i="0" u="none" kern="1200"/>
            <a:t>Rising Demand for Medical Apps: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0" i="0" u="none" kern="1200" cap="none"/>
            <a:t>The demand for medical apps is surging as patients seek greater control over health, improve access to healthcare, personalised health information</a:t>
          </a:r>
          <a:endParaRPr lang="en-US" sz="1800" kern="1200" cap="none"/>
        </a:p>
      </dsp:txBody>
      <dsp:txXfrm>
        <a:off x="1594729" y="2473786"/>
        <a:ext cx="8703384" cy="1380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DBB11-BE53-4147-AEAC-9A40085EC205}">
      <dsp:nvSpPr>
        <dsp:cNvPr id="0" name=""/>
        <dsp:cNvSpPr/>
      </dsp:nvSpPr>
      <dsp:spPr>
        <a:xfrm>
          <a:off x="0" y="710939"/>
          <a:ext cx="10100407" cy="13125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3EA51-924F-4AAF-85E7-2537B0C166B1}">
      <dsp:nvSpPr>
        <dsp:cNvPr id="0" name=""/>
        <dsp:cNvSpPr/>
      </dsp:nvSpPr>
      <dsp:spPr>
        <a:xfrm>
          <a:off x="397032" y="1006253"/>
          <a:ext cx="721877" cy="72187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CD04A-39AB-4E2C-B990-0BCEC7133D82}">
      <dsp:nvSpPr>
        <dsp:cNvPr id="0" name=""/>
        <dsp:cNvSpPr/>
      </dsp:nvSpPr>
      <dsp:spPr>
        <a:xfrm>
          <a:off x="1515942" y="710939"/>
          <a:ext cx="8584464" cy="1312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907" tIns="138907" rIns="138907" bIns="13890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i="0" u="none" strike="noStrike" kern="1200" dirty="0">
              <a:effectLst/>
            </a:rPr>
            <a:t>Dr. </a:t>
          </a:r>
          <a:r>
            <a:rPr lang="en-AU" sz="1600" b="1" kern="1200" dirty="0"/>
            <a:t>Jadumani Singh</a:t>
          </a:r>
          <a:r>
            <a:rPr lang="en-AU" sz="1600" b="1" i="0" u="none" strike="noStrike" kern="1200" dirty="0">
              <a:effectLst/>
            </a:rPr>
            <a:t>, Director and Founder:</a:t>
          </a:r>
          <a:r>
            <a:rPr lang="en-AU" sz="1600" b="0" i="0" u="none" strike="noStrike" kern="1200" dirty="0">
              <a:effectLst/>
            </a:rPr>
            <a:t> A </a:t>
          </a:r>
          <a:r>
            <a:rPr lang="en-AU" sz="1600" kern="1200" dirty="0"/>
            <a:t>medical professional</a:t>
          </a:r>
          <a:r>
            <a:rPr lang="en-AU" sz="1600" b="0" i="0" u="none" strike="noStrike" kern="1200" dirty="0">
              <a:effectLst/>
            </a:rPr>
            <a:t> with 25 years of experience in </a:t>
          </a:r>
          <a:r>
            <a:rPr lang="en-AU" sz="1600" kern="1200" dirty="0"/>
            <a:t>critical care</a:t>
          </a:r>
          <a:r>
            <a:rPr lang="en-AU" sz="1600" b="0" i="0" u="none" strike="noStrike" kern="1200" dirty="0">
              <a:effectLst/>
            </a:rPr>
            <a:t>. Dr. Singh brings a deep understanding of clinical needs and translates them into innovative app functionalities</a:t>
          </a:r>
          <a:endParaRPr lang="en-US" sz="1600" kern="1200" cap="none" dirty="0"/>
        </a:p>
      </dsp:txBody>
      <dsp:txXfrm>
        <a:off x="1515942" y="710939"/>
        <a:ext cx="8584464" cy="1312504"/>
      </dsp:txXfrm>
    </dsp:sp>
    <dsp:sp modelId="{DF12A46C-8DAF-4BD1-BD53-587B9BBB35C1}">
      <dsp:nvSpPr>
        <dsp:cNvPr id="0" name=""/>
        <dsp:cNvSpPr/>
      </dsp:nvSpPr>
      <dsp:spPr>
        <a:xfrm>
          <a:off x="0" y="2351570"/>
          <a:ext cx="10100407" cy="13125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10BF22-9C6D-43DF-AA67-736F559ACA9F}">
      <dsp:nvSpPr>
        <dsp:cNvPr id="0" name=""/>
        <dsp:cNvSpPr/>
      </dsp:nvSpPr>
      <dsp:spPr>
        <a:xfrm>
          <a:off x="397032" y="2646884"/>
          <a:ext cx="721877" cy="721877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479D9-6E45-40FF-842F-FE032D4C10D7}">
      <dsp:nvSpPr>
        <dsp:cNvPr id="0" name=""/>
        <dsp:cNvSpPr/>
      </dsp:nvSpPr>
      <dsp:spPr>
        <a:xfrm>
          <a:off x="1515942" y="2351570"/>
          <a:ext cx="8584464" cy="1312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907" tIns="138907" rIns="138907" bIns="13890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0" i="0" u="sng" strike="noStrike" kern="1200">
              <a:effectLst/>
            </a:rPr>
            <a:t>Miotweb Technologies Pty Ltd</a:t>
          </a:r>
          <a:r>
            <a:rPr lang="en-AU" sz="1600" b="1" i="0" u="none" strike="noStrike" kern="1200">
              <a:effectLst/>
            </a:rPr>
            <a:t>, IT Team:</a:t>
          </a:r>
          <a:r>
            <a:rPr lang="en-AU" sz="1600" b="0" i="0" u="none" strike="noStrike" kern="1200">
              <a:effectLst/>
            </a:rPr>
            <a:t>  </a:t>
          </a:r>
          <a:r>
            <a:rPr lang="en-AU" sz="1600" b="0" i="0" u="none" kern="1200"/>
            <a:t>A seasoned software company with a proven track record of building secure and user-friendly healthcare applications. Their expertise ensures our apps are both functional and delightful to use.</a:t>
          </a:r>
          <a:endParaRPr lang="en-US" sz="1600" kern="1200" cap="none"/>
        </a:p>
      </dsp:txBody>
      <dsp:txXfrm>
        <a:off x="1515942" y="2351570"/>
        <a:ext cx="8584464" cy="1312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8A119-9349-2846-96B5-B562D2D0662A}" type="datetimeFigureOut">
              <a:rPr lang="en-US" smtClean="0"/>
              <a:t>6/22/24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36062-5924-AD42-AFF0-7A32A7DCB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79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9431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053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cxnSp>
        <p:nvCxnSpPr>
          <p:cNvPr id="5" name="Straight Connector 4" descr="Title Slide divider line&#10;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933614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41671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  <p:sldLayoutId id="2147483673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jpg"/><Relationship Id="rId7" Type="http://schemas.openxmlformats.org/officeDocument/2006/relationships/image" Target="../media/image27.sv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hyperlink" Target="http://www.jranalytics.com/medicalapp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hyperlink" Target="http://www.jranalytics.com/medicalapps" TargetMode="External"/><Relationship Id="rId12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4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.png"/><Relationship Id="rId9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Placeholder 43" descr="Stethoscope on flat surface">
            <a:extLst>
              <a:ext uri="{FF2B5EF4-FFF2-40B4-BE49-F238E27FC236}">
                <a16:creationId xmlns:a16="http://schemas.microsoft.com/office/drawing/2014/main" id="{1583F255-AF13-4756-96C9-236AB3183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8286" b="8286"/>
          <a:stretch/>
        </p:blipFill>
        <p:spPr>
          <a:xfrm>
            <a:off x="223114" y="162578"/>
            <a:ext cx="11745772" cy="6532844"/>
          </a:xfrm>
          <a:solidFill>
            <a:srgbClr val="00B0F0"/>
          </a:solidFill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1957" y="2704106"/>
            <a:ext cx="7202786" cy="1449788"/>
          </a:xfrm>
          <a:solidFill>
            <a:srgbClr val="00B0F0">
              <a:alpha val="58000"/>
            </a:srgbClr>
          </a:solidFill>
          <a:ln>
            <a:solidFill>
              <a:srgbClr val="0070C0"/>
            </a:solidFill>
          </a:ln>
        </p:spPr>
        <p:txBody>
          <a:bodyPr rtlCol="0"/>
          <a:lstStyle/>
          <a:p>
            <a:pPr rtl="0"/>
            <a:r>
              <a:rPr lang="en-GB" sz="4400" dirty="0">
                <a:latin typeface="Book Antiqua" panose="02040602050305030304" pitchFamily="18" charset="0"/>
              </a:rPr>
              <a:t>JR Analytics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6938" y="4260341"/>
            <a:ext cx="5112824" cy="557390"/>
          </a:xfrm>
          <a:solidFill>
            <a:srgbClr val="00B0F0">
              <a:alpha val="58000"/>
            </a:srgbClr>
          </a:solidFill>
          <a:ln>
            <a:solidFill>
              <a:srgbClr val="0070C0"/>
            </a:solidFill>
          </a:ln>
        </p:spPr>
        <p:txBody>
          <a:bodyPr rtlCol="0"/>
          <a:lstStyle/>
          <a:p>
            <a:pPr rtl="0"/>
            <a:r>
              <a:rPr lang="en-GB" dirty="0">
                <a:latin typeface="Book Antiqua" panose="02040602050305030304" pitchFamily="18" charset="0"/>
              </a:rPr>
              <a:t>Improving healthcare with technology</a:t>
            </a:r>
          </a:p>
        </p:txBody>
      </p:sp>
      <p:pic>
        <p:nvPicPr>
          <p:cNvPr id="10" name="Picture Placeholder 9" descr="Logo&#10;&#10;Description automatically generated with medium confidence">
            <a:extLst>
              <a:ext uri="{FF2B5EF4-FFF2-40B4-BE49-F238E27FC236}">
                <a16:creationId xmlns:a16="http://schemas.microsoft.com/office/drawing/2014/main" id="{DB580672-50C0-98C2-D2E3-2A9D3844BA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6523" r="6523"/>
          <a:stretch>
            <a:fillRect/>
          </a:stretch>
        </p:blipFill>
        <p:spPr>
          <a:xfrm>
            <a:off x="9068498" y="3089248"/>
            <a:ext cx="1964649" cy="1029102"/>
          </a:xfrm>
        </p:spPr>
      </p:pic>
      <p:cxnSp>
        <p:nvCxnSpPr>
          <p:cNvPr id="15" name="Straight Connector 14" descr="Divider line">
            <a:extLst>
              <a:ext uri="{FF2B5EF4-FFF2-40B4-BE49-F238E27FC236}">
                <a16:creationId xmlns:a16="http://schemas.microsoft.com/office/drawing/2014/main" id="{E99227BA-E7FE-418C-A9C9-21C49E9DF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411398" y="3053704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34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tethoscope on flat surface">
            <a:extLst>
              <a:ext uri="{FF2B5EF4-FFF2-40B4-BE49-F238E27FC236}">
                <a16:creationId xmlns:a16="http://schemas.microsoft.com/office/drawing/2014/main" id="{C6EF0DE7-33B5-D141-BBF6-CAB5BBE641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8286" b="8286"/>
          <a:stretch/>
        </p:blipFill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179221"/>
            <a:ext cx="7202786" cy="1449788"/>
          </a:xfrm>
          <a:gradFill flip="none" rotWithShape="1">
            <a:gsLst>
              <a:gs pos="44000">
                <a:srgbClr val="5BC5E8"/>
              </a:gs>
              <a:gs pos="100000">
                <a:srgbClr val="5BC5E8"/>
              </a:gs>
            </a:gsLst>
            <a:lin ang="2700000" scaled="1"/>
            <a:tileRect/>
          </a:gradFill>
        </p:spPr>
        <p:txBody>
          <a:bodyPr vert="horz" lIns="288000" tIns="0" rIns="2160000" bIns="144000" rtlCol="0" anchor="b">
            <a:noAutofit/>
          </a:bodyPr>
          <a:lstStyle/>
          <a:p>
            <a:r>
              <a:rPr lang="en-GB" sz="4200" b="1" dirty="0">
                <a:latin typeface="Book Antiqua" panose="02040602050305030304" pitchFamily="18" charset="0"/>
              </a:rPr>
              <a:t>Thank You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rgbClr val="00B0F0">
              <a:alpha val="40000"/>
            </a:srgb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rtlCol="0"/>
          <a:lstStyle/>
          <a:p>
            <a:pPr rtl="0"/>
            <a:r>
              <a:rPr lang="en-GB" dirty="0">
                <a:latin typeface="Book Antiqua" panose="02040602050305030304" pitchFamily="18" charset="0"/>
              </a:rPr>
              <a:t>Dr Jadumani Singh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 fontScale="85000" lnSpcReduction="20000"/>
          </a:bodyPr>
          <a:lstStyle/>
          <a:p>
            <a:pPr rtl="0"/>
            <a:r>
              <a:rPr lang="en-GB" dirty="0">
                <a:latin typeface="Book Antiqua" panose="02040602050305030304" pitchFamily="18" charset="0"/>
              </a:rPr>
              <a:t>+61 0412112503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>
            <a:normAutofit fontScale="85000" lnSpcReduction="20000"/>
          </a:bodyPr>
          <a:lstStyle/>
          <a:p>
            <a:pPr rtl="0"/>
            <a:r>
              <a:rPr lang="en-GB" dirty="0">
                <a:latin typeface="Book Antiqua" panose="02040602050305030304" pitchFamily="18" charset="0"/>
              </a:rPr>
              <a:t>jaduromi@jranalytics.com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 fontScale="85000" lnSpcReduction="20000"/>
          </a:bodyPr>
          <a:lstStyle/>
          <a:p>
            <a:pPr rtl="0"/>
            <a:r>
              <a:rPr lang="en-GB" dirty="0">
                <a:latin typeface="Book Antiqua" panose="02040602050305030304" pitchFamily="18" charset="0"/>
              </a:rPr>
              <a:t>www.jranalytics.com 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User" title="Icon - Presenter Name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pic>
        <p:nvPicPr>
          <p:cNvPr id="15" name="Graphic 14" descr="Smart Phone" title="Icon - Presenter Phone Number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pic>
        <p:nvPicPr>
          <p:cNvPr id="14" name="Graphic 13" descr="Envelope" title="Icon Presenter Email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pic>
        <p:nvPicPr>
          <p:cNvPr id="30" name="Graphic 29" descr="World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pic>
        <p:nvPicPr>
          <p:cNvPr id="2" name="Picture Placeholder 9" descr="Logo&#10;&#10;Description automatically generated with medium confidence">
            <a:extLst>
              <a:ext uri="{FF2B5EF4-FFF2-40B4-BE49-F238E27FC236}">
                <a16:creationId xmlns:a16="http://schemas.microsoft.com/office/drawing/2014/main" id="{4E47F5F3-3EB4-8B79-CEEF-C91F44B6F43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523" r="6523"/>
          <a:stretch>
            <a:fillRect/>
          </a:stretch>
        </p:blipFill>
        <p:spPr>
          <a:xfrm>
            <a:off x="7449087" y="2456107"/>
            <a:ext cx="2402071" cy="125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48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8695AAD-3286-9CA1-F156-9ABD647769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94CFD7-D375-3B32-626D-4B01CD488F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EFAA036-DB73-8F81-B331-276466D533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06E75-18AF-49EA-3656-02B1F18F75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978524-E0CD-13F4-6138-C53F4D34E2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E6F18-BE96-29B2-39C5-2F2853895C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9ADC1-F7DF-1596-D6C7-08047587E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0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"/>
            <a:ext cx="12191695" cy="685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87058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305" y="4065581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0386021-9E69-AC4D-31C5-1AD73C81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53" y="4885339"/>
            <a:ext cx="10968294" cy="12370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</a:rPr>
              <a:t>The Problem?</a:t>
            </a:r>
            <a:br>
              <a:rPr lang="en-US" sz="3300">
                <a:solidFill>
                  <a:srgbClr val="EBEBEB"/>
                </a:solidFill>
              </a:rPr>
            </a:br>
            <a:r>
              <a:rPr lang="en-US" sz="3300" u="none" strike="noStrike">
                <a:solidFill>
                  <a:srgbClr val="EBEBEB"/>
                </a:solidFill>
                <a:effectLst/>
              </a:rPr>
              <a:t>The healthcare industry is lagging in the digital age.</a:t>
            </a:r>
            <a:endParaRPr lang="en-US" sz="3300">
              <a:solidFill>
                <a:srgbClr val="EBEBEB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414594F-F918-B281-C414-4897CF1CB575}"/>
              </a:ext>
            </a:extLst>
          </p:cNvPr>
          <p:cNvSpPr>
            <a:spLocks/>
          </p:cNvSpPr>
          <p:nvPr/>
        </p:nvSpPr>
        <p:spPr>
          <a:xfrm>
            <a:off x="543058" y="698584"/>
            <a:ext cx="2680102" cy="328617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defTabSz="416052">
              <a:lnSpc>
                <a:spcPct val="90000"/>
              </a:lnSpc>
              <a:spcAft>
                <a:spcPts val="600"/>
              </a:spcAft>
            </a:pPr>
            <a:r>
              <a:rPr lang="en-US" sz="3276" dirty="0">
                <a:latin typeface="-webkit-standard"/>
              </a:rPr>
              <a:t>Paper based medical records are limiting the quality and efficiency of patient care resulting in costly duplication of records. </a:t>
            </a:r>
            <a:endParaRPr lang="en-GB" sz="3276" dirty="0">
              <a:latin typeface="-webkit-standard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90D9C01-2187-764B-E6DE-CCEB017A606F}"/>
              </a:ext>
            </a:extLst>
          </p:cNvPr>
          <p:cNvSpPr>
            <a:spLocks/>
          </p:cNvSpPr>
          <p:nvPr/>
        </p:nvSpPr>
        <p:spPr>
          <a:xfrm>
            <a:off x="3496523" y="570703"/>
            <a:ext cx="2697904" cy="328617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16052">
              <a:lnSpc>
                <a:spcPct val="90000"/>
              </a:lnSpc>
              <a:spcAft>
                <a:spcPts val="600"/>
              </a:spcAft>
            </a:pPr>
            <a:r>
              <a:rPr lang="en-AU" sz="3276" kern="1200" dirty="0">
                <a:solidFill>
                  <a:schemeClr val="tx1"/>
                </a:solidFill>
                <a:latin typeface="-webkit-standard"/>
                <a:ea typeface="+mn-ea"/>
                <a:cs typeface="+mn-cs"/>
              </a:rPr>
              <a:t>Healthcare providers struggle with inefficient data collection.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4C83E9D-CA3F-F9AD-6EC7-6696B293E321}"/>
              </a:ext>
            </a:extLst>
          </p:cNvPr>
          <p:cNvSpPr>
            <a:spLocks/>
          </p:cNvSpPr>
          <p:nvPr/>
        </p:nvSpPr>
        <p:spPr>
          <a:xfrm>
            <a:off x="6191303" y="561403"/>
            <a:ext cx="2684463" cy="328617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16052">
              <a:spcAft>
                <a:spcPts val="600"/>
              </a:spcAft>
            </a:pPr>
            <a:r>
              <a:rPr lang="en-AU" sz="3276" kern="1200" dirty="0">
                <a:solidFill>
                  <a:schemeClr val="tx1"/>
                </a:solidFill>
                <a:latin typeface="-webkit-standard"/>
                <a:ea typeface="+mn-ea"/>
                <a:cs typeface="+mn-cs"/>
              </a:rPr>
              <a:t>Limited adoption of digital health solutions</a:t>
            </a:r>
            <a:endParaRPr lang="en-US" sz="2600" b="1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AB8FF12-0000-C8D9-3A79-D69E212AC6E1}"/>
              </a:ext>
            </a:extLst>
          </p:cNvPr>
          <p:cNvSpPr>
            <a:spLocks/>
          </p:cNvSpPr>
          <p:nvPr/>
        </p:nvSpPr>
        <p:spPr>
          <a:xfrm>
            <a:off x="8964479" y="620823"/>
            <a:ext cx="2684463" cy="328617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16052">
              <a:spcAft>
                <a:spcPts val="600"/>
              </a:spcAft>
            </a:pPr>
            <a:r>
              <a:rPr lang="en-AU" sz="3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Need for a smooth integration of medical</a:t>
            </a:r>
          </a:p>
          <a:p>
            <a:pPr defTabSz="416052">
              <a:spcAft>
                <a:spcPts val="600"/>
              </a:spcAft>
            </a:pPr>
            <a:r>
              <a:rPr lang="en-AU" sz="3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Software and technologies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117713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"/>
            <a:ext cx="12191695" cy="685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87058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305" y="4065581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0386021-9E69-AC4D-31C5-1AD73C81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53" y="4885339"/>
            <a:ext cx="10968294" cy="12370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EBEBEB"/>
                </a:solidFill>
              </a:rPr>
              <a:t>Our Solution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414594F-F918-B281-C414-4897CF1CB575}"/>
              </a:ext>
            </a:extLst>
          </p:cNvPr>
          <p:cNvSpPr>
            <a:spLocks/>
          </p:cNvSpPr>
          <p:nvPr/>
        </p:nvSpPr>
        <p:spPr>
          <a:xfrm>
            <a:off x="531945" y="510293"/>
            <a:ext cx="9486767" cy="1423819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defTabSz="416052">
              <a:lnSpc>
                <a:spcPct val="90000"/>
              </a:lnSpc>
              <a:spcAft>
                <a:spcPts val="600"/>
              </a:spcAft>
            </a:pPr>
            <a:r>
              <a:rPr lang="en-AU" sz="8600" b="1" dirty="0">
                <a:solidFill>
                  <a:srgbClr val="000000"/>
                </a:solidFill>
              </a:rPr>
              <a:t>Medical App Development:</a:t>
            </a:r>
          </a:p>
          <a:p>
            <a:pPr defTabSz="416052">
              <a:lnSpc>
                <a:spcPct val="90000"/>
              </a:lnSpc>
              <a:spcAft>
                <a:spcPts val="600"/>
              </a:spcAft>
            </a:pPr>
            <a:r>
              <a:rPr lang="en-AU" sz="8600" dirty="0">
                <a:solidFill>
                  <a:srgbClr val="000000"/>
                </a:solidFill>
              </a:rPr>
              <a:t>We design and develop user-friendly medical apps for various purposes (e.g., diagnostic, chronic disease management, prehospital electronic record)</a:t>
            </a:r>
            <a:endParaRPr lang="en-US" sz="8600" dirty="0">
              <a:solidFill>
                <a:srgbClr val="000000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90D9C01-2187-764B-E6DE-CCEB017A606F}"/>
              </a:ext>
            </a:extLst>
          </p:cNvPr>
          <p:cNvSpPr>
            <a:spLocks/>
          </p:cNvSpPr>
          <p:nvPr/>
        </p:nvSpPr>
        <p:spPr>
          <a:xfrm>
            <a:off x="543057" y="2186859"/>
            <a:ext cx="10580555" cy="176153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defTabSz="416052">
              <a:lnSpc>
                <a:spcPct val="90000"/>
              </a:lnSpc>
              <a:spcAft>
                <a:spcPts val="600"/>
              </a:spcAft>
            </a:pPr>
            <a:r>
              <a:rPr lang="en-AU" sz="3600" b="1" i="0" u="none" strike="noStrike" dirty="0">
                <a:solidFill>
                  <a:srgbClr val="000000"/>
                </a:solidFill>
                <a:effectLst/>
              </a:rPr>
              <a:t>Digital Health Consultancy:</a:t>
            </a:r>
          </a:p>
          <a:p>
            <a:pPr defTabSz="416052">
              <a:lnSpc>
                <a:spcPct val="90000"/>
              </a:lnSpc>
              <a:spcAft>
                <a:spcPts val="600"/>
              </a:spcAft>
            </a:pPr>
            <a:endParaRPr lang="en-AU" sz="3600" dirty="0">
              <a:solidFill>
                <a:srgbClr val="000000"/>
              </a:solidFill>
            </a:endParaRPr>
          </a:p>
          <a:p>
            <a:pPr defTabSz="416052">
              <a:lnSpc>
                <a:spcPct val="90000"/>
              </a:lnSpc>
              <a:spcAft>
                <a:spcPts val="600"/>
              </a:spcAft>
            </a:pPr>
            <a:r>
              <a:rPr lang="en-AU" sz="3600" b="0" i="0" u="none" strike="noStrike" dirty="0">
                <a:solidFill>
                  <a:srgbClr val="000000"/>
                </a:solidFill>
                <a:effectLst/>
              </a:rPr>
              <a:t>We provide comprehensive consulting services to help hospitals implement medical software and technologies effectively.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618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42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2" name="Picture 44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3" name="Oval 46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48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5" name="Picture 50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6" name="Rectangle 52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D0D14E-335D-5A40-7C4F-4799D90D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>
                <a:hlinkClick r:id="rId7"/>
              </a:rPr>
              <a:t>Our Solution- Building smarter medical apps</a:t>
            </a:r>
            <a:endParaRPr lang="en-US" sz="2900" dirty="0"/>
          </a:p>
        </p:txBody>
      </p:sp>
      <p:sp>
        <p:nvSpPr>
          <p:cNvPr id="67" name="Freeform: Shape 54">
            <a:extLst>
              <a:ext uri="{FF2B5EF4-FFF2-40B4-BE49-F238E27FC236}">
                <a16:creationId xmlns:a16="http://schemas.microsoft.com/office/drawing/2014/main" id="{01F06C3F-35EE-478B-B96B-1247519C7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8" name="Freeform 23">
            <a:extLst>
              <a:ext uri="{FF2B5EF4-FFF2-40B4-BE49-F238E27FC236}">
                <a16:creationId xmlns:a16="http://schemas.microsoft.com/office/drawing/2014/main" id="{72742D7C-18EF-4DDC-B3B1-7D394C348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4FED6666-C4CD-3950-6C81-05C3FFE19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8044" y="647699"/>
            <a:ext cx="3242202" cy="3242202"/>
          </a:xfrm>
          <a:prstGeom prst="rect">
            <a:avLst/>
          </a:prstGeom>
          <a:effectLst/>
        </p:spPr>
      </p:pic>
      <p:sp>
        <p:nvSpPr>
          <p:cNvPr id="69" name="Rectangle 58">
            <a:extLst>
              <a:ext uri="{FF2B5EF4-FFF2-40B4-BE49-F238E27FC236}">
                <a16:creationId xmlns:a16="http://schemas.microsoft.com/office/drawing/2014/main" id="{5DFB004C-C794-45CE-846D-166C532D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BA5C2-19DD-F222-CF5F-18C7ECF2F692}"/>
              </a:ext>
            </a:extLst>
          </p:cNvPr>
          <p:cNvSpPr txBox="1"/>
          <p:nvPr/>
        </p:nvSpPr>
        <p:spPr>
          <a:xfrm>
            <a:off x="646113" y="2052918"/>
            <a:ext cx="4165146" cy="41954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latin typeface="+mj-lt"/>
                <a:ea typeface="+mj-ea"/>
                <a:cs typeface="+mj-cs"/>
              </a:rPr>
              <a:t>At JR Analytics, we mainly create custom applications tailored for use by healthcare professionals.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latin typeface="+mj-lt"/>
                <a:ea typeface="+mj-ea"/>
                <a:cs typeface="+mj-cs"/>
              </a:rPr>
              <a:t>In addition, we develop proprietary apps for healthcare organisations and individual healthcare professionals.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latin typeface="+mj-lt"/>
                <a:ea typeface="+mj-ea"/>
                <a:cs typeface="+mj-cs"/>
              </a:rPr>
              <a:t>Our development process involves designing and researching in-house, as well as producing medical illustrations and content</a:t>
            </a:r>
            <a:r>
              <a:rPr lang="en-US" dirty="0"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7" name="Picture 6" descr="Application&#10;&#10;Description automatically generated">
            <a:extLst>
              <a:ext uri="{FF2B5EF4-FFF2-40B4-BE49-F238E27FC236}">
                <a16:creationId xmlns:a16="http://schemas.microsoft.com/office/drawing/2014/main" id="{312F558C-E10C-D2F0-B2DB-C5EDFDAA1F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1334" y="4085841"/>
            <a:ext cx="2113899" cy="2162557"/>
          </a:xfrm>
          <a:prstGeom prst="rect">
            <a:avLst/>
          </a:prstGeom>
          <a:effectLst/>
        </p:spPr>
      </p:pic>
      <p:pic>
        <p:nvPicPr>
          <p:cNvPr id="15" name="Picture 14" descr="A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1511FCCC-FBBD-CC71-2199-E8F50623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8726" y="4085841"/>
            <a:ext cx="2162557" cy="2162557"/>
          </a:xfrm>
          <a:prstGeom prst="rect">
            <a:avLst/>
          </a:prstGeom>
          <a:effectLst/>
        </p:spPr>
      </p:pic>
      <p:pic>
        <p:nvPicPr>
          <p:cNvPr id="16" name="Picture Placeholder 9" descr="Logo&#10;&#10;Description automatically generated with medium confidence">
            <a:extLst>
              <a:ext uri="{FF2B5EF4-FFF2-40B4-BE49-F238E27FC236}">
                <a16:creationId xmlns:a16="http://schemas.microsoft.com/office/drawing/2014/main" id="{3DC0952D-530F-FE88-A7CC-4740EC41283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523" r="6523"/>
          <a:stretch>
            <a:fillRect/>
          </a:stretch>
        </p:blipFill>
        <p:spPr>
          <a:xfrm>
            <a:off x="10746518" y="6133030"/>
            <a:ext cx="1363787" cy="71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59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15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7" name="Picture 117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8" name="Oval 119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9" name="Picture 121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40" name="Picture 123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1" name="Rectangle 125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D0D14E-335D-5A40-7C4F-4799D90D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4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 Solution- </a:t>
            </a:r>
            <a:r>
              <a:rPr lang="en-US" sz="3600" u="sng" dirty="0"/>
              <a:t>Digital Health Consultancy</a:t>
            </a:r>
          </a:p>
        </p:txBody>
      </p:sp>
      <p:pic>
        <p:nvPicPr>
          <p:cNvPr id="16" name="Picture Placeholder 9" descr="Logo&#10;&#10;Description automatically generated with medium confidence">
            <a:extLst>
              <a:ext uri="{FF2B5EF4-FFF2-40B4-BE49-F238E27FC236}">
                <a16:creationId xmlns:a16="http://schemas.microsoft.com/office/drawing/2014/main" id="{3DC0952D-530F-FE88-A7CC-4740EC4128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523" r="6523"/>
          <a:stretch>
            <a:fillRect/>
          </a:stretch>
        </p:blipFill>
        <p:spPr>
          <a:xfrm>
            <a:off x="10746518" y="6133030"/>
            <a:ext cx="1363787" cy="714364"/>
          </a:xfrm>
          <a:prstGeom prst="rect">
            <a:avLst/>
          </a:prstGeom>
        </p:spPr>
      </p:pic>
      <p:graphicFrame>
        <p:nvGraphicFramePr>
          <p:cNvPr id="71" name="TextBox 2">
            <a:extLst>
              <a:ext uri="{FF2B5EF4-FFF2-40B4-BE49-F238E27FC236}">
                <a16:creationId xmlns:a16="http://schemas.microsoft.com/office/drawing/2014/main" id="{A59EC5CC-2E59-F194-B6A6-820A383331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883418"/>
              </p:ext>
            </p:extLst>
          </p:nvPr>
        </p:nvGraphicFramePr>
        <p:xfrm>
          <a:off x="646110" y="1594126"/>
          <a:ext cx="10100407" cy="4978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30087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5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0" name="Oval 169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D0D14E-335D-5A40-7C4F-4799D90D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Market opportunity</a:t>
            </a:r>
          </a:p>
        </p:txBody>
      </p:sp>
      <p:pic>
        <p:nvPicPr>
          <p:cNvPr id="16" name="Picture Placeholder 9" descr="Logo&#10;&#10;Description automatically generated with medium confidence">
            <a:extLst>
              <a:ext uri="{FF2B5EF4-FFF2-40B4-BE49-F238E27FC236}">
                <a16:creationId xmlns:a16="http://schemas.microsoft.com/office/drawing/2014/main" id="{3DC0952D-530F-FE88-A7CC-4740EC4128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23" r="6523"/>
          <a:stretch>
            <a:fillRect/>
          </a:stretch>
        </p:blipFill>
        <p:spPr>
          <a:xfrm>
            <a:off x="10746518" y="6133030"/>
            <a:ext cx="1363787" cy="714364"/>
          </a:xfrm>
          <a:prstGeom prst="rect">
            <a:avLst/>
          </a:prstGeom>
        </p:spPr>
      </p:pic>
      <p:graphicFrame>
        <p:nvGraphicFramePr>
          <p:cNvPr id="71" name="TextBox 2">
            <a:extLst>
              <a:ext uri="{FF2B5EF4-FFF2-40B4-BE49-F238E27FC236}">
                <a16:creationId xmlns:a16="http://schemas.microsoft.com/office/drawing/2014/main" id="{A59EC5CC-2E59-F194-B6A6-820A383331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825288"/>
              </p:ext>
            </p:extLst>
          </p:nvPr>
        </p:nvGraphicFramePr>
        <p:xfrm>
          <a:off x="646111" y="1594125"/>
          <a:ext cx="10298114" cy="4602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36790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195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9" name="Picture 197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10" name="Oval 199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1" name="Picture 201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2" name="Picture 203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3" name="Rectangle 205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D0D14E-335D-5A40-7C4F-4799D90D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u="none" strike="noStrike">
                <a:effectLst/>
              </a:rPr>
              <a:t>The JR Analytics Team: Innovation Meets Expertise</a:t>
            </a:r>
            <a:endParaRPr lang="en-US" dirty="0"/>
          </a:p>
        </p:txBody>
      </p:sp>
      <p:pic>
        <p:nvPicPr>
          <p:cNvPr id="16" name="Picture Placeholder 9" descr="Logo&#10;&#10;Description automatically generated with medium confidence">
            <a:extLst>
              <a:ext uri="{FF2B5EF4-FFF2-40B4-BE49-F238E27FC236}">
                <a16:creationId xmlns:a16="http://schemas.microsoft.com/office/drawing/2014/main" id="{3DC0952D-530F-FE88-A7CC-4740EC4128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23" r="6523"/>
          <a:stretch>
            <a:fillRect/>
          </a:stretch>
        </p:blipFill>
        <p:spPr>
          <a:xfrm>
            <a:off x="10746518" y="6133030"/>
            <a:ext cx="1363787" cy="714364"/>
          </a:xfrm>
          <a:prstGeom prst="rect">
            <a:avLst/>
          </a:prstGeom>
        </p:spPr>
      </p:pic>
      <p:graphicFrame>
        <p:nvGraphicFramePr>
          <p:cNvPr id="71" name="TextBox 2">
            <a:extLst>
              <a:ext uri="{FF2B5EF4-FFF2-40B4-BE49-F238E27FC236}">
                <a16:creationId xmlns:a16="http://schemas.microsoft.com/office/drawing/2014/main" id="{A59EC5CC-2E59-F194-B6A6-820A383331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277163"/>
              </p:ext>
            </p:extLst>
          </p:nvPr>
        </p:nvGraphicFramePr>
        <p:xfrm>
          <a:off x="646110" y="2140084"/>
          <a:ext cx="10100407" cy="437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4366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4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6" name="Picture 26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7" name="Oval 28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8" name="Picture 30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9" name="Picture 32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0" name="Rectangle 34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89CB9-237A-5654-37D3-F7927D231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Business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DE0BB4-D93C-B08E-7002-9E5E44953B0D}"/>
              </a:ext>
            </a:extLst>
          </p:cNvPr>
          <p:cNvSpPr/>
          <p:nvPr/>
        </p:nvSpPr>
        <p:spPr>
          <a:xfrm>
            <a:off x="1522412" y="2320890"/>
            <a:ext cx="1245195" cy="12186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E51BA2-A2B6-249A-CC59-0A6D65060A3F}"/>
              </a:ext>
            </a:extLst>
          </p:cNvPr>
          <p:cNvSpPr/>
          <p:nvPr/>
        </p:nvSpPr>
        <p:spPr>
          <a:xfrm>
            <a:off x="4251184" y="2283022"/>
            <a:ext cx="1245195" cy="12186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3EC2E3-C9BD-94B1-BF6D-D8E0DE74AED5}"/>
              </a:ext>
            </a:extLst>
          </p:cNvPr>
          <p:cNvSpPr/>
          <p:nvPr/>
        </p:nvSpPr>
        <p:spPr>
          <a:xfrm>
            <a:off x="6660902" y="2232391"/>
            <a:ext cx="1245195" cy="12186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52F9F8-FEA6-7493-126A-FA722D3331BF}"/>
              </a:ext>
            </a:extLst>
          </p:cNvPr>
          <p:cNvSpPr/>
          <p:nvPr/>
        </p:nvSpPr>
        <p:spPr>
          <a:xfrm>
            <a:off x="9480302" y="2211273"/>
            <a:ext cx="1245195" cy="12186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A9D6F1D-A32A-6899-41AF-66A17AD80248}"/>
              </a:ext>
            </a:extLst>
          </p:cNvPr>
          <p:cNvSpPr txBox="1">
            <a:spLocks/>
          </p:cNvSpPr>
          <p:nvPr/>
        </p:nvSpPr>
        <p:spPr>
          <a:xfrm>
            <a:off x="932801" y="3565591"/>
            <a:ext cx="2441684" cy="441591"/>
          </a:xfrm>
          <a:prstGeom prst="rect">
            <a:avLst/>
          </a:prstGeom>
          <a:ln w="15875">
            <a:solidFill>
              <a:srgbClr val="0070C0">
                <a:alpha val="78000"/>
              </a:srgbClr>
            </a:solidFill>
          </a:ln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5528">
              <a:spcBef>
                <a:spcPts val="870"/>
              </a:spcBef>
              <a:buNone/>
            </a:pPr>
            <a:r>
              <a:rPr lang="en-GB" sz="1566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Distribution Approach</a:t>
            </a:r>
            <a:endParaRPr lang="en-GB" b="1" dirty="0">
              <a:latin typeface="Book Antiqua" panose="02040602050305030304" pitchFamily="18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2C6F52C-72CA-3912-07F7-1B9A781603DC}"/>
              </a:ext>
            </a:extLst>
          </p:cNvPr>
          <p:cNvSpPr txBox="1">
            <a:spLocks/>
          </p:cNvSpPr>
          <p:nvPr/>
        </p:nvSpPr>
        <p:spPr>
          <a:xfrm>
            <a:off x="908611" y="4201133"/>
            <a:ext cx="2258724" cy="845817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5528">
              <a:spcBef>
                <a:spcPts val="870"/>
              </a:spcBef>
              <a:buNone/>
            </a:pPr>
            <a:r>
              <a:rPr lang="en-GB" sz="1392" dirty="0">
                <a:latin typeface="Book Antiqua" panose="02040602050305030304" pitchFamily="18" charset="0"/>
              </a:rPr>
              <a:t>A</a:t>
            </a:r>
            <a:r>
              <a:rPr lang="en-GB" sz="1392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vailable on Google play store and Apple play store.</a:t>
            </a:r>
            <a:endParaRPr lang="en-GB" sz="1392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4A179B7-B1E2-6038-1FBE-E6194FC6D099}"/>
              </a:ext>
            </a:extLst>
          </p:cNvPr>
          <p:cNvSpPr txBox="1">
            <a:spLocks/>
          </p:cNvSpPr>
          <p:nvPr/>
        </p:nvSpPr>
        <p:spPr>
          <a:xfrm>
            <a:off x="3940412" y="4228888"/>
            <a:ext cx="2152386" cy="788555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5528">
              <a:spcBef>
                <a:spcPts val="870"/>
              </a:spcBef>
              <a:buNone/>
            </a:pPr>
            <a:r>
              <a:rPr lang="en-GB" sz="1392" kern="120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Proprietary</a:t>
            </a:r>
            <a:r>
              <a:rPr lang="en-GB" sz="1566" kern="120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 software</a:t>
            </a:r>
            <a:endParaRPr lang="en-GB">
              <a:latin typeface="Book Antiqua" panose="02040602050305030304" pitchFamily="18" charset="0"/>
            </a:endParaRP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8DF34C06-FA04-9321-7863-175D418B4390}"/>
              </a:ext>
            </a:extLst>
          </p:cNvPr>
          <p:cNvSpPr txBox="1">
            <a:spLocks/>
          </p:cNvSpPr>
          <p:nvPr/>
        </p:nvSpPr>
        <p:spPr>
          <a:xfrm>
            <a:off x="6513258" y="4240645"/>
            <a:ext cx="2258724" cy="788555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5528">
              <a:spcBef>
                <a:spcPts val="870"/>
              </a:spcBef>
              <a:buNone/>
            </a:pPr>
            <a:r>
              <a:rPr lang="en-GB" sz="1566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Licence</a:t>
            </a:r>
          </a:p>
          <a:p>
            <a:pPr marL="0" indent="0" defTabSz="795528">
              <a:spcBef>
                <a:spcPts val="870"/>
              </a:spcBef>
              <a:buNone/>
            </a:pPr>
            <a:r>
              <a:rPr lang="en-GB" sz="1566" dirty="0">
                <a:latin typeface="Book Antiqua" panose="02040602050305030304" pitchFamily="18" charset="0"/>
              </a:rPr>
              <a:t>Consulting Service Fees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4E143D55-34D5-BD56-68D7-C9E4A9356901}"/>
              </a:ext>
            </a:extLst>
          </p:cNvPr>
          <p:cNvSpPr txBox="1">
            <a:spLocks/>
          </p:cNvSpPr>
          <p:nvPr/>
        </p:nvSpPr>
        <p:spPr>
          <a:xfrm>
            <a:off x="9291351" y="4258395"/>
            <a:ext cx="2418796" cy="788555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5528">
              <a:spcBef>
                <a:spcPts val="870"/>
              </a:spcBef>
              <a:buNone/>
            </a:pPr>
            <a:r>
              <a:rPr lang="en-GB" sz="1566" kern="120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One to Many</a:t>
            </a:r>
          </a:p>
          <a:p>
            <a:pPr marL="0" indent="0" defTabSz="795528">
              <a:spcBef>
                <a:spcPts val="870"/>
              </a:spcBef>
              <a:buNone/>
            </a:pPr>
            <a:r>
              <a:rPr lang="en-GB" sz="1566" kern="120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B2B , B2C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BA2321BA-A232-1A13-C67E-3228385BF395}"/>
              </a:ext>
            </a:extLst>
          </p:cNvPr>
          <p:cNvSpPr txBox="1">
            <a:spLocks/>
          </p:cNvSpPr>
          <p:nvPr/>
        </p:nvSpPr>
        <p:spPr>
          <a:xfrm>
            <a:off x="3541119" y="3585381"/>
            <a:ext cx="2187851" cy="441591"/>
          </a:xfrm>
          <a:prstGeom prst="rect">
            <a:avLst/>
          </a:prstGeom>
          <a:ln w="15875">
            <a:solidFill>
              <a:srgbClr val="0070C0">
                <a:alpha val="78000"/>
              </a:srgbClr>
            </a:solidFill>
          </a:ln>
        </p:spPr>
        <p:txBody>
          <a:bodyPr rtlCol="0"/>
          <a:lstStyle>
            <a:defPPr rtl="0">
              <a:defRPr lang="en-gb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397764">
              <a:spcBef>
                <a:spcPts val="870"/>
              </a:spcBef>
            </a:pPr>
            <a:r>
              <a:rPr lang="en-GB" sz="15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         Code Licencing</a:t>
            </a:r>
            <a:endParaRPr lang="en-GB">
              <a:latin typeface="Book Antiqua" panose="02040602050305030304" pitchFamily="18" charset="0"/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52629472-F43C-157B-31DD-B5CFE5B4E893}"/>
              </a:ext>
            </a:extLst>
          </p:cNvPr>
          <p:cNvSpPr txBox="1">
            <a:spLocks/>
          </p:cNvSpPr>
          <p:nvPr/>
        </p:nvSpPr>
        <p:spPr>
          <a:xfrm>
            <a:off x="6124698" y="3600827"/>
            <a:ext cx="2258725" cy="441591"/>
          </a:xfrm>
          <a:prstGeom prst="rect">
            <a:avLst/>
          </a:prstGeom>
          <a:ln w="15875">
            <a:solidFill>
              <a:srgbClr val="0070C0">
                <a:alpha val="78000"/>
              </a:srgbClr>
            </a:solidFill>
          </a:ln>
        </p:spPr>
        <p:txBody>
          <a:bodyPr rtlCol="0"/>
          <a:lstStyle>
            <a:defPPr rtl="0">
              <a:defRPr lang="en-gb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397764">
              <a:spcBef>
                <a:spcPts val="870"/>
              </a:spcBef>
            </a:pPr>
            <a:r>
              <a:rPr lang="en-GB" sz="1566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      </a:t>
            </a:r>
            <a:r>
              <a:rPr lang="en-GB" sz="1566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Revenue Stream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8762BE65-4B58-1F79-C36C-EC20656134BD}"/>
              </a:ext>
            </a:extLst>
          </p:cNvPr>
          <p:cNvSpPr txBox="1">
            <a:spLocks/>
          </p:cNvSpPr>
          <p:nvPr/>
        </p:nvSpPr>
        <p:spPr>
          <a:xfrm>
            <a:off x="9220405" y="3629020"/>
            <a:ext cx="2418796" cy="441591"/>
          </a:xfrm>
          <a:prstGeom prst="rect">
            <a:avLst/>
          </a:prstGeom>
          <a:ln w="15875">
            <a:solidFill>
              <a:srgbClr val="0070C0">
                <a:alpha val="78000"/>
              </a:srgbClr>
            </a:solidFill>
          </a:ln>
        </p:spPr>
        <p:txBody>
          <a:bodyPr rtlCol="0"/>
          <a:lstStyle>
            <a:defPPr rtl="0">
              <a:defRPr lang="en-gb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397764">
              <a:spcBef>
                <a:spcPts val="870"/>
              </a:spcBef>
            </a:pPr>
            <a:r>
              <a:rPr lang="en-GB" sz="15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Interaction/Target Audience</a:t>
            </a:r>
            <a:endParaRPr lang="en-GB">
              <a:latin typeface="Book Antiqua" panose="02040602050305030304" pitchFamily="18" charset="0"/>
            </a:endParaRPr>
          </a:p>
        </p:txBody>
      </p:sp>
      <p:pic>
        <p:nvPicPr>
          <p:cNvPr id="17" name="Picture Placeholder 13" descr="Icon&#10;&#10;Description automatically generated">
            <a:extLst>
              <a:ext uri="{FF2B5EF4-FFF2-40B4-BE49-F238E27FC236}">
                <a16:creationId xmlns:a16="http://schemas.microsoft.com/office/drawing/2014/main" id="{D6EF4B6D-907F-6F76-27DD-70AE0E8D0B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35" r="4135"/>
          <a:stretch>
            <a:fillRect/>
          </a:stretch>
        </p:blipFill>
        <p:spPr>
          <a:xfrm>
            <a:off x="1775473" y="2531438"/>
            <a:ext cx="721816" cy="721816"/>
          </a:xfrm>
          <a:prstGeom prst="rect">
            <a:avLst/>
          </a:prstGeom>
          <a:ln w="12700">
            <a:noFill/>
          </a:ln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A3E4B69-9F22-6F22-B300-D67E96F51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4495" y="2518188"/>
            <a:ext cx="733926" cy="748317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0E70FA79-4690-CD18-8E21-E5951B1812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8248" y="2490704"/>
            <a:ext cx="774372" cy="744202"/>
          </a:xfrm>
          <a:prstGeom prst="rect">
            <a:avLst/>
          </a:prstGeom>
          <a:ln w="12700">
            <a:noFill/>
          </a:ln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86967C8-55E3-2435-CB73-1365D583DB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5049" y="2462932"/>
            <a:ext cx="795700" cy="755411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967814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603FB3-78E8-95E3-6001-4432A79E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</a:t>
            </a:r>
          </a:p>
        </p:txBody>
      </p:sp>
      <p:pic>
        <p:nvPicPr>
          <p:cNvPr id="6" name="Content Placeholder 5" descr="A green rectangular sign with white text&#10;&#10;Description automatically generated">
            <a:extLst>
              <a:ext uri="{FF2B5EF4-FFF2-40B4-BE49-F238E27FC236}">
                <a16:creationId xmlns:a16="http://schemas.microsoft.com/office/drawing/2014/main" id="{B00A2656-027B-6A1A-1D00-D5599AA4D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51" y="2247805"/>
            <a:ext cx="12135549" cy="3262571"/>
          </a:xfrm>
        </p:spPr>
      </p:pic>
    </p:spTree>
    <p:extLst>
      <p:ext uri="{BB962C8B-B14F-4D97-AF65-F5344CB8AC3E}">
        <p14:creationId xmlns:p14="http://schemas.microsoft.com/office/powerpoint/2010/main" val="6779851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449</Words>
  <Application>Microsoft Macintosh PowerPoint</Application>
  <PresentationFormat>Widescreen</PresentationFormat>
  <Paragraphs>51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-webkit-standard</vt:lpstr>
      <vt:lpstr>Arial</vt:lpstr>
      <vt:lpstr>Book Antiqua</vt:lpstr>
      <vt:lpstr>Calibri</vt:lpstr>
      <vt:lpstr>Century Gothic</vt:lpstr>
      <vt:lpstr>Times New Roman</vt:lpstr>
      <vt:lpstr>Wingdings 3</vt:lpstr>
      <vt:lpstr>Ion</vt:lpstr>
      <vt:lpstr>JR Analytics</vt:lpstr>
      <vt:lpstr>The Problem? The healthcare industry is lagging in the digital age.</vt:lpstr>
      <vt:lpstr>Our Solution</vt:lpstr>
      <vt:lpstr>Our Solution- Building smarter medical apps</vt:lpstr>
      <vt:lpstr>Our Solution- Digital Health Consultancy</vt:lpstr>
      <vt:lpstr>Market opportunity</vt:lpstr>
      <vt:lpstr>The JR Analytics Team: Innovation Meets Expertise</vt:lpstr>
      <vt:lpstr>Business Model</vt:lpstr>
      <vt:lpstr>Award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romi sinha</dc:creator>
  <cp:lastModifiedBy>Romi Sinha</cp:lastModifiedBy>
  <cp:revision>7</cp:revision>
  <dcterms:created xsi:type="dcterms:W3CDTF">2023-04-28T10:39:25Z</dcterms:created>
  <dcterms:modified xsi:type="dcterms:W3CDTF">2024-06-22T11:33:31Z</dcterms:modified>
</cp:coreProperties>
</file>